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8" r:id="rId2"/>
    <p:sldId id="259" r:id="rId3"/>
    <p:sldId id="306" r:id="rId4"/>
    <p:sldId id="307" r:id="rId5"/>
    <p:sldId id="305" r:id="rId6"/>
    <p:sldId id="262" r:id="rId7"/>
    <p:sldId id="320" r:id="rId8"/>
    <p:sldId id="288" r:id="rId9"/>
    <p:sldId id="279" r:id="rId10"/>
    <p:sldId id="280" r:id="rId11"/>
    <p:sldId id="319" r:id="rId12"/>
    <p:sldId id="263" r:id="rId13"/>
    <p:sldId id="264" r:id="rId14"/>
    <p:sldId id="272" r:id="rId15"/>
    <p:sldId id="289" r:id="rId16"/>
    <p:sldId id="298" r:id="rId17"/>
    <p:sldId id="304" r:id="rId18"/>
    <p:sldId id="303" r:id="rId19"/>
    <p:sldId id="309" r:id="rId20"/>
    <p:sldId id="265" r:id="rId21"/>
    <p:sldId id="266" r:id="rId22"/>
    <p:sldId id="321" r:id="rId23"/>
    <p:sldId id="267" r:id="rId24"/>
    <p:sldId id="316" r:id="rId25"/>
    <p:sldId id="281" r:id="rId26"/>
    <p:sldId id="318" r:id="rId27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CC"/>
    <a:srgbClr val="FF9999"/>
    <a:srgbClr val="F6EBDF"/>
    <a:srgbClr val="F2ECE6"/>
    <a:srgbClr val="FADCEE"/>
    <a:srgbClr val="EAEADA"/>
    <a:srgbClr val="EDD7C1"/>
    <a:srgbClr val="FFCC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77" autoAdjust="0"/>
    <p:restoredTop sz="94343" autoAdjust="0"/>
  </p:normalViewPr>
  <p:slideViewPr>
    <p:cSldViewPr>
      <p:cViewPr varScale="1">
        <p:scale>
          <a:sx n="110" d="100"/>
          <a:sy n="110" d="100"/>
        </p:scale>
        <p:origin x="-165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C4BDE3-6700-48EA-A1C6-20224A0F864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4F99DF5-C9CB-46BF-B22B-129A57C0DB71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Центр диагностики и консультирования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550C6BF1-34ED-4EFF-AFFF-6ABB0AB8370F}" type="parTrans" cxnId="{C1B03273-830A-4E76-9A2D-FCB1AD0E8781}">
      <dgm:prSet/>
      <dgm:spPr/>
      <dgm:t>
        <a:bodyPr/>
        <a:lstStyle/>
        <a:p>
          <a:endParaRPr lang="ru-RU"/>
        </a:p>
      </dgm:t>
    </dgm:pt>
    <dgm:pt modelId="{615321A5-9F89-4230-AE4F-37015A67A2EF}" type="sibTrans" cxnId="{C1B03273-830A-4E76-9A2D-FCB1AD0E8781}">
      <dgm:prSet/>
      <dgm:spPr/>
      <dgm:t>
        <a:bodyPr/>
        <a:lstStyle/>
        <a:p>
          <a:endParaRPr lang="ru-RU"/>
        </a:p>
      </dgm:t>
    </dgm:pt>
    <dgm:pt modelId="{BF61D66F-97C9-407C-AEEB-75563B3BDC57}">
      <dgm:prSet phldrT="[Текст]" custT="1"/>
      <dgm:spPr/>
      <dgm:t>
        <a:bodyPr/>
        <a:lstStyle/>
        <a:p>
          <a:endParaRPr lang="ru-RU" sz="2000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ГАПОУ «Нижнекамский Педагогический колледж»</a:t>
          </a:r>
        </a:p>
        <a:p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F49F189A-C219-4905-AA6B-E14ECB074D89}" type="parTrans" cxnId="{DD02063E-3D97-490A-AB4B-6846D2BFCBA1}">
      <dgm:prSet/>
      <dgm:spPr/>
      <dgm:t>
        <a:bodyPr/>
        <a:lstStyle/>
        <a:p>
          <a:endParaRPr lang="ru-RU"/>
        </a:p>
      </dgm:t>
    </dgm:pt>
    <dgm:pt modelId="{A80172F3-F3F5-4D4A-A7A7-9ACE98FA96CF}" type="sibTrans" cxnId="{DD02063E-3D97-490A-AB4B-6846D2BFCBA1}">
      <dgm:prSet/>
      <dgm:spPr/>
      <dgm:t>
        <a:bodyPr/>
        <a:lstStyle/>
        <a:p>
          <a:endParaRPr lang="ru-RU"/>
        </a:p>
      </dgm:t>
    </dgm:pt>
    <dgm:pt modelId="{B91326C3-25FA-4F58-9910-3A38F88FDD9E}">
      <dgm:prSet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Филиал Казанского инновационного университета имени В. Г.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Тимирясова</a:t>
          </a:r>
          <a:endParaRPr lang="ru-RU" sz="2000" dirty="0" smtClean="0">
            <a:latin typeface="Times New Roman" pitchFamily="18" charset="0"/>
            <a:cs typeface="Times New Roman" pitchFamily="18" charset="0"/>
          </a:endParaRPr>
        </a:p>
      </dgm:t>
    </dgm:pt>
    <dgm:pt modelId="{000019E7-572A-4710-AF65-2D517C696F49}" type="parTrans" cxnId="{2E0CAC33-8D99-476F-B74C-954F0D450D65}">
      <dgm:prSet/>
      <dgm:spPr/>
      <dgm:t>
        <a:bodyPr/>
        <a:lstStyle/>
        <a:p>
          <a:endParaRPr lang="ru-RU"/>
        </a:p>
      </dgm:t>
    </dgm:pt>
    <dgm:pt modelId="{3B263B6C-652D-412D-8E02-EA142B691333}" type="sibTrans" cxnId="{2E0CAC33-8D99-476F-B74C-954F0D450D65}">
      <dgm:prSet/>
      <dgm:spPr/>
      <dgm:t>
        <a:bodyPr/>
        <a:lstStyle/>
        <a:p>
          <a:endParaRPr lang="ru-RU"/>
        </a:p>
      </dgm:t>
    </dgm:pt>
    <dgm:pt modelId="{42D3D026-521E-49ED-A916-DDA73282CA05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Детские поликлиники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A86BB4D0-E06E-47F0-9612-FAEB9A7638BC}" type="sibTrans" cxnId="{01398FA9-D03C-45F7-88AE-4147C9A90AFB}">
      <dgm:prSet/>
      <dgm:spPr/>
      <dgm:t>
        <a:bodyPr/>
        <a:lstStyle/>
        <a:p>
          <a:endParaRPr lang="ru-RU"/>
        </a:p>
      </dgm:t>
    </dgm:pt>
    <dgm:pt modelId="{FE4BC575-4989-4653-BC47-A5C55DC5391A}" type="parTrans" cxnId="{01398FA9-D03C-45F7-88AE-4147C9A90AFB}">
      <dgm:prSet/>
      <dgm:spPr/>
      <dgm:t>
        <a:bodyPr/>
        <a:lstStyle/>
        <a:p>
          <a:endParaRPr lang="ru-RU"/>
        </a:p>
      </dgm:t>
    </dgm:pt>
    <dgm:pt modelId="{953B8DE8-5235-4037-8971-20461EE1B1A1}" type="pres">
      <dgm:prSet presAssocID="{46C4BDE3-6700-48EA-A1C6-20224A0F86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A1D3C7-3F7D-4A21-8842-229806CB79C0}" type="pres">
      <dgm:prSet presAssocID="{42D3D026-521E-49ED-A916-DDA73282CA05}" presName="parentLin" presStyleCnt="0"/>
      <dgm:spPr/>
    </dgm:pt>
    <dgm:pt modelId="{435AB57F-69A0-461D-B1F4-1B18C903687D}" type="pres">
      <dgm:prSet presAssocID="{42D3D026-521E-49ED-A916-DDA73282CA05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393FD7CF-B19C-4160-BDDE-3DC588D84EF3}" type="pres">
      <dgm:prSet presAssocID="{42D3D026-521E-49ED-A916-DDA73282CA05}" presName="parentText" presStyleLbl="node1" presStyleIdx="0" presStyleCnt="4" custScaleX="103256" custScaleY="11596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D2C5BE-5DB5-4E0B-A32F-604AF4857D88}" type="pres">
      <dgm:prSet presAssocID="{42D3D026-521E-49ED-A916-DDA73282CA05}" presName="negativeSpace" presStyleCnt="0"/>
      <dgm:spPr/>
    </dgm:pt>
    <dgm:pt modelId="{DEF3B68A-F7C4-4D71-A823-442E3BDB5C20}" type="pres">
      <dgm:prSet presAssocID="{42D3D026-521E-49ED-A916-DDA73282CA05}" presName="childText" presStyleLbl="conFgAcc1" presStyleIdx="0" presStyleCnt="4">
        <dgm:presLayoutVars>
          <dgm:bulletEnabled val="1"/>
        </dgm:presLayoutVars>
      </dgm:prSet>
      <dgm:spPr/>
    </dgm:pt>
    <dgm:pt modelId="{9B04E3F4-292D-4B8D-90F3-F707AD570917}" type="pres">
      <dgm:prSet presAssocID="{A86BB4D0-E06E-47F0-9612-FAEB9A7638BC}" presName="spaceBetweenRectangles" presStyleCnt="0"/>
      <dgm:spPr/>
    </dgm:pt>
    <dgm:pt modelId="{1A6F8C81-CBBA-4AF0-AE93-D37AC8E03988}" type="pres">
      <dgm:prSet presAssocID="{24F99DF5-C9CB-46BF-B22B-129A57C0DB71}" presName="parentLin" presStyleCnt="0"/>
      <dgm:spPr/>
    </dgm:pt>
    <dgm:pt modelId="{BF180200-CCC6-465F-9BC2-B12DDEB2188A}" type="pres">
      <dgm:prSet presAssocID="{24F99DF5-C9CB-46BF-B22B-129A57C0DB71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802613BA-08D6-452A-A115-3C0F6E924A47}" type="pres">
      <dgm:prSet presAssocID="{24F99DF5-C9CB-46BF-B22B-129A57C0DB71}" presName="parentText" presStyleLbl="node1" presStyleIdx="1" presStyleCnt="4" custScaleX="103511" custScaleY="12656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62A138-2808-408D-B0D9-06BF0122CFC1}" type="pres">
      <dgm:prSet presAssocID="{24F99DF5-C9CB-46BF-B22B-129A57C0DB71}" presName="negativeSpace" presStyleCnt="0"/>
      <dgm:spPr/>
    </dgm:pt>
    <dgm:pt modelId="{9BDDE395-5DA2-4F6F-98E5-C6E86B9C19E9}" type="pres">
      <dgm:prSet presAssocID="{24F99DF5-C9CB-46BF-B22B-129A57C0DB71}" presName="childText" presStyleLbl="conFgAcc1" presStyleIdx="1" presStyleCnt="4" custLinFactNeighborX="844">
        <dgm:presLayoutVars>
          <dgm:bulletEnabled val="1"/>
        </dgm:presLayoutVars>
      </dgm:prSet>
      <dgm:spPr/>
    </dgm:pt>
    <dgm:pt modelId="{7BD78441-7A6F-4A94-BC88-136ACBB8B77A}" type="pres">
      <dgm:prSet presAssocID="{615321A5-9F89-4230-AE4F-37015A67A2EF}" presName="spaceBetweenRectangles" presStyleCnt="0"/>
      <dgm:spPr/>
    </dgm:pt>
    <dgm:pt modelId="{207A4DC2-F897-4220-A38A-B322742CC3DF}" type="pres">
      <dgm:prSet presAssocID="{BF61D66F-97C9-407C-AEEB-75563B3BDC57}" presName="parentLin" presStyleCnt="0"/>
      <dgm:spPr/>
    </dgm:pt>
    <dgm:pt modelId="{E9CD7D42-210D-401B-A00F-6CC519F39371}" type="pres">
      <dgm:prSet presAssocID="{BF61D66F-97C9-407C-AEEB-75563B3BDC57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09D02D28-8557-44DD-A7F6-7E8A9D65F545}" type="pres">
      <dgm:prSet presAssocID="{BF61D66F-97C9-407C-AEEB-75563B3BDC57}" presName="parentText" presStyleLbl="node1" presStyleIdx="2" presStyleCnt="4" custScaleX="103694" custScaleY="130875" custLinFactNeighborX="-2341" custLinFactNeighborY="36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EDA9A4-C318-42E8-88E5-C96E569A5B9B}" type="pres">
      <dgm:prSet presAssocID="{BF61D66F-97C9-407C-AEEB-75563B3BDC57}" presName="negativeSpace" presStyleCnt="0"/>
      <dgm:spPr/>
    </dgm:pt>
    <dgm:pt modelId="{906C566A-F98D-49A7-A9BC-C9D968F4790B}" type="pres">
      <dgm:prSet presAssocID="{BF61D66F-97C9-407C-AEEB-75563B3BDC57}" presName="childText" presStyleLbl="conFgAcc1" presStyleIdx="2" presStyleCnt="4">
        <dgm:presLayoutVars>
          <dgm:bulletEnabled val="1"/>
        </dgm:presLayoutVars>
      </dgm:prSet>
      <dgm:spPr/>
    </dgm:pt>
    <dgm:pt modelId="{4FDEFEE7-49FF-49AA-B1E9-BF7F4CCB8C8F}" type="pres">
      <dgm:prSet presAssocID="{A80172F3-F3F5-4D4A-A7A7-9ACE98FA96CF}" presName="spaceBetweenRectangles" presStyleCnt="0"/>
      <dgm:spPr/>
    </dgm:pt>
    <dgm:pt modelId="{C217573F-8C5D-4F9F-84E2-D2A526C6019C}" type="pres">
      <dgm:prSet presAssocID="{B91326C3-25FA-4F58-9910-3A38F88FDD9E}" presName="parentLin" presStyleCnt="0"/>
      <dgm:spPr/>
    </dgm:pt>
    <dgm:pt modelId="{1293369B-DAE5-4BA1-AED2-C0671323048B}" type="pres">
      <dgm:prSet presAssocID="{B91326C3-25FA-4F58-9910-3A38F88FDD9E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D985BF90-4857-4F8D-B6C1-DC166407930A}" type="pres">
      <dgm:prSet presAssocID="{B91326C3-25FA-4F58-9910-3A38F88FDD9E}" presName="parentText" presStyleLbl="node1" presStyleIdx="3" presStyleCnt="4" custScaleX="102987" custScaleY="123232" custLinFactNeighborX="-990" custLinFactNeighborY="42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5B591E-2635-45C3-990B-8696D1E28197}" type="pres">
      <dgm:prSet presAssocID="{B91326C3-25FA-4F58-9910-3A38F88FDD9E}" presName="negativeSpace" presStyleCnt="0"/>
      <dgm:spPr/>
    </dgm:pt>
    <dgm:pt modelId="{8B7C2C52-1865-493A-A59B-17725EC0E19C}" type="pres">
      <dgm:prSet presAssocID="{B91326C3-25FA-4F58-9910-3A38F88FDD9E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BEC0FB3B-0037-4908-BB7B-3EC2B18D335B}" type="presOf" srcId="{B91326C3-25FA-4F58-9910-3A38F88FDD9E}" destId="{1293369B-DAE5-4BA1-AED2-C0671323048B}" srcOrd="0" destOrd="0" presId="urn:microsoft.com/office/officeart/2005/8/layout/list1"/>
    <dgm:cxn modelId="{DD02063E-3D97-490A-AB4B-6846D2BFCBA1}" srcId="{46C4BDE3-6700-48EA-A1C6-20224A0F8647}" destId="{BF61D66F-97C9-407C-AEEB-75563B3BDC57}" srcOrd="2" destOrd="0" parTransId="{F49F189A-C219-4905-AA6B-E14ECB074D89}" sibTransId="{A80172F3-F3F5-4D4A-A7A7-9ACE98FA96CF}"/>
    <dgm:cxn modelId="{21A531F1-D3F0-4C31-B388-0C69A83430D1}" type="presOf" srcId="{46C4BDE3-6700-48EA-A1C6-20224A0F8647}" destId="{953B8DE8-5235-4037-8971-20461EE1B1A1}" srcOrd="0" destOrd="0" presId="urn:microsoft.com/office/officeart/2005/8/layout/list1"/>
    <dgm:cxn modelId="{6A80E4CF-0EDD-467F-B000-72239E1AE00B}" type="presOf" srcId="{24F99DF5-C9CB-46BF-B22B-129A57C0DB71}" destId="{BF180200-CCC6-465F-9BC2-B12DDEB2188A}" srcOrd="0" destOrd="0" presId="urn:microsoft.com/office/officeart/2005/8/layout/list1"/>
    <dgm:cxn modelId="{D609CC83-85E8-4D94-AFBA-C8A5EB1E602B}" type="presOf" srcId="{BF61D66F-97C9-407C-AEEB-75563B3BDC57}" destId="{09D02D28-8557-44DD-A7F6-7E8A9D65F545}" srcOrd="1" destOrd="0" presId="urn:microsoft.com/office/officeart/2005/8/layout/list1"/>
    <dgm:cxn modelId="{01398FA9-D03C-45F7-88AE-4147C9A90AFB}" srcId="{46C4BDE3-6700-48EA-A1C6-20224A0F8647}" destId="{42D3D026-521E-49ED-A916-DDA73282CA05}" srcOrd="0" destOrd="0" parTransId="{FE4BC575-4989-4653-BC47-A5C55DC5391A}" sibTransId="{A86BB4D0-E06E-47F0-9612-FAEB9A7638BC}"/>
    <dgm:cxn modelId="{2E0CAC33-8D99-476F-B74C-954F0D450D65}" srcId="{46C4BDE3-6700-48EA-A1C6-20224A0F8647}" destId="{B91326C3-25FA-4F58-9910-3A38F88FDD9E}" srcOrd="3" destOrd="0" parTransId="{000019E7-572A-4710-AF65-2D517C696F49}" sibTransId="{3B263B6C-652D-412D-8E02-EA142B691333}"/>
    <dgm:cxn modelId="{6B697391-4C5E-4307-87C3-9CB43F59955A}" type="presOf" srcId="{24F99DF5-C9CB-46BF-B22B-129A57C0DB71}" destId="{802613BA-08D6-452A-A115-3C0F6E924A47}" srcOrd="1" destOrd="0" presId="urn:microsoft.com/office/officeart/2005/8/layout/list1"/>
    <dgm:cxn modelId="{B335985F-A73B-41C4-92E5-C1C6902AE0B9}" type="presOf" srcId="{42D3D026-521E-49ED-A916-DDA73282CA05}" destId="{435AB57F-69A0-461D-B1F4-1B18C903687D}" srcOrd="0" destOrd="0" presId="urn:microsoft.com/office/officeart/2005/8/layout/list1"/>
    <dgm:cxn modelId="{6C21B4CD-3599-45BE-A0A5-4962A9A0639B}" type="presOf" srcId="{42D3D026-521E-49ED-A916-DDA73282CA05}" destId="{393FD7CF-B19C-4160-BDDE-3DC588D84EF3}" srcOrd="1" destOrd="0" presId="urn:microsoft.com/office/officeart/2005/8/layout/list1"/>
    <dgm:cxn modelId="{C1B03273-830A-4E76-9A2D-FCB1AD0E8781}" srcId="{46C4BDE3-6700-48EA-A1C6-20224A0F8647}" destId="{24F99DF5-C9CB-46BF-B22B-129A57C0DB71}" srcOrd="1" destOrd="0" parTransId="{550C6BF1-34ED-4EFF-AFFF-6ABB0AB8370F}" sibTransId="{615321A5-9F89-4230-AE4F-37015A67A2EF}"/>
    <dgm:cxn modelId="{E39FFAB5-BDD5-4C63-B59A-9047B8DD0ECB}" type="presOf" srcId="{B91326C3-25FA-4F58-9910-3A38F88FDD9E}" destId="{D985BF90-4857-4F8D-B6C1-DC166407930A}" srcOrd="1" destOrd="0" presId="urn:microsoft.com/office/officeart/2005/8/layout/list1"/>
    <dgm:cxn modelId="{91972C33-CE45-491C-9731-5A84FC9E909F}" type="presOf" srcId="{BF61D66F-97C9-407C-AEEB-75563B3BDC57}" destId="{E9CD7D42-210D-401B-A00F-6CC519F39371}" srcOrd="0" destOrd="0" presId="urn:microsoft.com/office/officeart/2005/8/layout/list1"/>
    <dgm:cxn modelId="{EAC053E3-AB31-4DCE-86FF-9A3F3FDC6778}" type="presParOf" srcId="{953B8DE8-5235-4037-8971-20461EE1B1A1}" destId="{A0A1D3C7-3F7D-4A21-8842-229806CB79C0}" srcOrd="0" destOrd="0" presId="urn:microsoft.com/office/officeart/2005/8/layout/list1"/>
    <dgm:cxn modelId="{2C4E2040-08AE-4F83-9CE6-EF2E370BE965}" type="presParOf" srcId="{A0A1D3C7-3F7D-4A21-8842-229806CB79C0}" destId="{435AB57F-69A0-461D-B1F4-1B18C903687D}" srcOrd="0" destOrd="0" presId="urn:microsoft.com/office/officeart/2005/8/layout/list1"/>
    <dgm:cxn modelId="{86F9DAC1-4730-407F-8DD3-95C33626C120}" type="presParOf" srcId="{A0A1D3C7-3F7D-4A21-8842-229806CB79C0}" destId="{393FD7CF-B19C-4160-BDDE-3DC588D84EF3}" srcOrd="1" destOrd="0" presId="urn:microsoft.com/office/officeart/2005/8/layout/list1"/>
    <dgm:cxn modelId="{D91AE62C-4AC2-48A1-B837-5D757B1C1F04}" type="presParOf" srcId="{953B8DE8-5235-4037-8971-20461EE1B1A1}" destId="{98D2C5BE-5DB5-4E0B-A32F-604AF4857D88}" srcOrd="1" destOrd="0" presId="urn:microsoft.com/office/officeart/2005/8/layout/list1"/>
    <dgm:cxn modelId="{2C2A84B7-B1A8-4F78-B113-8B80DDE95648}" type="presParOf" srcId="{953B8DE8-5235-4037-8971-20461EE1B1A1}" destId="{DEF3B68A-F7C4-4D71-A823-442E3BDB5C20}" srcOrd="2" destOrd="0" presId="urn:microsoft.com/office/officeart/2005/8/layout/list1"/>
    <dgm:cxn modelId="{6F5AEC15-98A9-4C36-8B42-6D85910548EF}" type="presParOf" srcId="{953B8DE8-5235-4037-8971-20461EE1B1A1}" destId="{9B04E3F4-292D-4B8D-90F3-F707AD570917}" srcOrd="3" destOrd="0" presId="urn:microsoft.com/office/officeart/2005/8/layout/list1"/>
    <dgm:cxn modelId="{1A5ACFEC-8A89-455A-B87C-62654DCAA062}" type="presParOf" srcId="{953B8DE8-5235-4037-8971-20461EE1B1A1}" destId="{1A6F8C81-CBBA-4AF0-AE93-D37AC8E03988}" srcOrd="4" destOrd="0" presId="urn:microsoft.com/office/officeart/2005/8/layout/list1"/>
    <dgm:cxn modelId="{A8379B48-6B51-4969-8124-347F955A168B}" type="presParOf" srcId="{1A6F8C81-CBBA-4AF0-AE93-D37AC8E03988}" destId="{BF180200-CCC6-465F-9BC2-B12DDEB2188A}" srcOrd="0" destOrd="0" presId="urn:microsoft.com/office/officeart/2005/8/layout/list1"/>
    <dgm:cxn modelId="{88A2312C-E01A-443B-A265-88401E9179E3}" type="presParOf" srcId="{1A6F8C81-CBBA-4AF0-AE93-D37AC8E03988}" destId="{802613BA-08D6-452A-A115-3C0F6E924A47}" srcOrd="1" destOrd="0" presId="urn:microsoft.com/office/officeart/2005/8/layout/list1"/>
    <dgm:cxn modelId="{21A6EC73-2856-475A-B817-0298EEA16439}" type="presParOf" srcId="{953B8DE8-5235-4037-8971-20461EE1B1A1}" destId="{F062A138-2808-408D-B0D9-06BF0122CFC1}" srcOrd="5" destOrd="0" presId="urn:microsoft.com/office/officeart/2005/8/layout/list1"/>
    <dgm:cxn modelId="{82469A93-4CF9-4C9B-8D28-C2BB633A8A7E}" type="presParOf" srcId="{953B8DE8-5235-4037-8971-20461EE1B1A1}" destId="{9BDDE395-5DA2-4F6F-98E5-C6E86B9C19E9}" srcOrd="6" destOrd="0" presId="urn:microsoft.com/office/officeart/2005/8/layout/list1"/>
    <dgm:cxn modelId="{5DA64281-824A-4E07-86A8-8EA951D5C906}" type="presParOf" srcId="{953B8DE8-5235-4037-8971-20461EE1B1A1}" destId="{7BD78441-7A6F-4A94-BC88-136ACBB8B77A}" srcOrd="7" destOrd="0" presId="urn:microsoft.com/office/officeart/2005/8/layout/list1"/>
    <dgm:cxn modelId="{8CE23E85-44C4-4C10-962F-D56E36DEA7FA}" type="presParOf" srcId="{953B8DE8-5235-4037-8971-20461EE1B1A1}" destId="{207A4DC2-F897-4220-A38A-B322742CC3DF}" srcOrd="8" destOrd="0" presId="urn:microsoft.com/office/officeart/2005/8/layout/list1"/>
    <dgm:cxn modelId="{6518BC33-A6AE-4A0F-B5E5-87A4228A03B1}" type="presParOf" srcId="{207A4DC2-F897-4220-A38A-B322742CC3DF}" destId="{E9CD7D42-210D-401B-A00F-6CC519F39371}" srcOrd="0" destOrd="0" presId="urn:microsoft.com/office/officeart/2005/8/layout/list1"/>
    <dgm:cxn modelId="{F5456B94-3C65-4A71-B62D-F4E3A2BB4AFE}" type="presParOf" srcId="{207A4DC2-F897-4220-A38A-B322742CC3DF}" destId="{09D02D28-8557-44DD-A7F6-7E8A9D65F545}" srcOrd="1" destOrd="0" presId="urn:microsoft.com/office/officeart/2005/8/layout/list1"/>
    <dgm:cxn modelId="{919E5AC7-0C5E-46BA-A683-081640611668}" type="presParOf" srcId="{953B8DE8-5235-4037-8971-20461EE1B1A1}" destId="{47EDA9A4-C318-42E8-88E5-C96E569A5B9B}" srcOrd="9" destOrd="0" presId="urn:microsoft.com/office/officeart/2005/8/layout/list1"/>
    <dgm:cxn modelId="{1A74BBC4-F123-45A7-92D7-D19B6EC0773C}" type="presParOf" srcId="{953B8DE8-5235-4037-8971-20461EE1B1A1}" destId="{906C566A-F98D-49A7-A9BC-C9D968F4790B}" srcOrd="10" destOrd="0" presId="urn:microsoft.com/office/officeart/2005/8/layout/list1"/>
    <dgm:cxn modelId="{B61AD430-5122-472B-AEBD-BB6FF89B70A6}" type="presParOf" srcId="{953B8DE8-5235-4037-8971-20461EE1B1A1}" destId="{4FDEFEE7-49FF-49AA-B1E9-BF7F4CCB8C8F}" srcOrd="11" destOrd="0" presId="urn:microsoft.com/office/officeart/2005/8/layout/list1"/>
    <dgm:cxn modelId="{E2C9A8E3-3A0A-4A61-9B12-C525787E9FE8}" type="presParOf" srcId="{953B8DE8-5235-4037-8971-20461EE1B1A1}" destId="{C217573F-8C5D-4F9F-84E2-D2A526C6019C}" srcOrd="12" destOrd="0" presId="urn:microsoft.com/office/officeart/2005/8/layout/list1"/>
    <dgm:cxn modelId="{C23939C3-6048-4D31-84B1-41C13D2ACA32}" type="presParOf" srcId="{C217573F-8C5D-4F9F-84E2-D2A526C6019C}" destId="{1293369B-DAE5-4BA1-AED2-C0671323048B}" srcOrd="0" destOrd="0" presId="urn:microsoft.com/office/officeart/2005/8/layout/list1"/>
    <dgm:cxn modelId="{9B2801AB-CA86-4E61-9FEE-5F358C9D1DDA}" type="presParOf" srcId="{C217573F-8C5D-4F9F-84E2-D2A526C6019C}" destId="{D985BF90-4857-4F8D-B6C1-DC166407930A}" srcOrd="1" destOrd="0" presId="urn:microsoft.com/office/officeart/2005/8/layout/list1"/>
    <dgm:cxn modelId="{58EBACC4-D1F0-429C-8EA9-C4E2B9B84364}" type="presParOf" srcId="{953B8DE8-5235-4037-8971-20461EE1B1A1}" destId="{565B591E-2635-45C3-990B-8696D1E28197}" srcOrd="13" destOrd="0" presId="urn:microsoft.com/office/officeart/2005/8/layout/list1"/>
    <dgm:cxn modelId="{8CAD9637-FCA2-49B6-92D6-51F23139E460}" type="presParOf" srcId="{953B8DE8-5235-4037-8971-20461EE1B1A1}" destId="{8B7C2C52-1865-493A-A59B-17725EC0E19C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C4BDE3-6700-48EA-A1C6-20224A0F864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2D3D026-521E-49ED-A916-DDA73282CA05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Дефектологи дошкольного образовательного учреждения № 63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FE4BC575-4989-4653-BC47-A5C55DC5391A}" type="parTrans" cxnId="{01398FA9-D03C-45F7-88AE-4147C9A90AFB}">
      <dgm:prSet/>
      <dgm:spPr/>
      <dgm:t>
        <a:bodyPr/>
        <a:lstStyle/>
        <a:p>
          <a:endParaRPr lang="ru-RU"/>
        </a:p>
      </dgm:t>
    </dgm:pt>
    <dgm:pt modelId="{A86BB4D0-E06E-47F0-9612-FAEB9A7638BC}" type="sibTrans" cxnId="{01398FA9-D03C-45F7-88AE-4147C9A90AFB}">
      <dgm:prSet/>
      <dgm:spPr/>
      <dgm:t>
        <a:bodyPr/>
        <a:lstStyle/>
        <a:p>
          <a:endParaRPr lang="ru-RU"/>
        </a:p>
      </dgm:t>
    </dgm:pt>
    <dgm:pt modelId="{BF61D66F-97C9-407C-AEEB-75563B3BDC57}">
      <dgm:prSet phldrT="[Текст]" custT="1"/>
      <dgm:spPr/>
      <dgm:t>
        <a:bodyPr/>
        <a:lstStyle/>
        <a:p>
          <a:endParaRPr lang="ru-RU" sz="2000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Центр социальной помощи семье и детям «Веста»</a:t>
          </a:r>
        </a:p>
        <a:p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F49F189A-C219-4905-AA6B-E14ECB074D89}" type="parTrans" cxnId="{DD02063E-3D97-490A-AB4B-6846D2BFCBA1}">
      <dgm:prSet/>
      <dgm:spPr/>
      <dgm:t>
        <a:bodyPr/>
        <a:lstStyle/>
        <a:p>
          <a:endParaRPr lang="ru-RU"/>
        </a:p>
      </dgm:t>
    </dgm:pt>
    <dgm:pt modelId="{A80172F3-F3F5-4D4A-A7A7-9ACE98FA96CF}" type="sibTrans" cxnId="{DD02063E-3D97-490A-AB4B-6846D2BFCBA1}">
      <dgm:prSet/>
      <dgm:spPr/>
      <dgm:t>
        <a:bodyPr/>
        <a:lstStyle/>
        <a:p>
          <a:endParaRPr lang="ru-RU"/>
        </a:p>
      </dgm:t>
    </dgm:pt>
    <dgm:pt modelId="{D47C2806-D6B5-49C4-A8F6-10ECDB2364EC}">
      <dgm:prSet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Отдел опеки и попечительства исполнительного комитета Нижнекамского муниципального района Республики Татарстан</a:t>
          </a:r>
        </a:p>
      </dgm:t>
    </dgm:pt>
    <dgm:pt modelId="{5A1C3709-5C72-4F15-B9E0-41A1559B03CB}" type="sibTrans" cxnId="{16BD74DD-2104-4F73-8583-C59EDDAD8486}">
      <dgm:prSet/>
      <dgm:spPr/>
      <dgm:t>
        <a:bodyPr/>
        <a:lstStyle/>
        <a:p>
          <a:endParaRPr lang="ru-RU"/>
        </a:p>
      </dgm:t>
    </dgm:pt>
    <dgm:pt modelId="{5B163938-D8C3-45F1-945D-CA60BB2C45CB}" type="parTrans" cxnId="{16BD74DD-2104-4F73-8583-C59EDDAD8486}">
      <dgm:prSet/>
      <dgm:spPr/>
      <dgm:t>
        <a:bodyPr/>
        <a:lstStyle/>
        <a:p>
          <a:endParaRPr lang="ru-RU"/>
        </a:p>
      </dgm:t>
    </dgm:pt>
    <dgm:pt modelId="{953B8DE8-5235-4037-8971-20461EE1B1A1}" type="pres">
      <dgm:prSet presAssocID="{46C4BDE3-6700-48EA-A1C6-20224A0F86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A1D3C7-3F7D-4A21-8842-229806CB79C0}" type="pres">
      <dgm:prSet presAssocID="{42D3D026-521E-49ED-A916-DDA73282CA05}" presName="parentLin" presStyleCnt="0"/>
      <dgm:spPr/>
    </dgm:pt>
    <dgm:pt modelId="{435AB57F-69A0-461D-B1F4-1B18C903687D}" type="pres">
      <dgm:prSet presAssocID="{42D3D026-521E-49ED-A916-DDA73282CA0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93FD7CF-B19C-4160-BDDE-3DC588D84EF3}" type="pres">
      <dgm:prSet presAssocID="{42D3D026-521E-49ED-A916-DDA73282CA05}" presName="parentText" presStyleLbl="node1" presStyleIdx="0" presStyleCnt="3" custScaleX="121651" custScaleY="11596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D2C5BE-5DB5-4E0B-A32F-604AF4857D88}" type="pres">
      <dgm:prSet presAssocID="{42D3D026-521E-49ED-A916-DDA73282CA05}" presName="negativeSpace" presStyleCnt="0"/>
      <dgm:spPr/>
    </dgm:pt>
    <dgm:pt modelId="{DEF3B68A-F7C4-4D71-A823-442E3BDB5C20}" type="pres">
      <dgm:prSet presAssocID="{42D3D026-521E-49ED-A916-DDA73282CA05}" presName="childText" presStyleLbl="conFgAcc1" presStyleIdx="0" presStyleCnt="3">
        <dgm:presLayoutVars>
          <dgm:bulletEnabled val="1"/>
        </dgm:presLayoutVars>
      </dgm:prSet>
      <dgm:spPr/>
    </dgm:pt>
    <dgm:pt modelId="{9B04E3F4-292D-4B8D-90F3-F707AD570917}" type="pres">
      <dgm:prSet presAssocID="{A86BB4D0-E06E-47F0-9612-FAEB9A7638BC}" presName="spaceBetweenRectangles" presStyleCnt="0"/>
      <dgm:spPr/>
    </dgm:pt>
    <dgm:pt modelId="{207A4DC2-F897-4220-A38A-B322742CC3DF}" type="pres">
      <dgm:prSet presAssocID="{BF61D66F-97C9-407C-AEEB-75563B3BDC57}" presName="parentLin" presStyleCnt="0"/>
      <dgm:spPr/>
    </dgm:pt>
    <dgm:pt modelId="{E9CD7D42-210D-401B-A00F-6CC519F39371}" type="pres">
      <dgm:prSet presAssocID="{BF61D66F-97C9-407C-AEEB-75563B3BDC5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09D02D28-8557-44DD-A7F6-7E8A9D65F545}" type="pres">
      <dgm:prSet presAssocID="{BF61D66F-97C9-407C-AEEB-75563B3BDC57}" presName="parentText" presStyleLbl="node1" presStyleIdx="1" presStyleCnt="3" custScaleX="121332" custScaleY="130875" custLinFactNeighborX="-2341" custLinFactNeighborY="36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EDA9A4-C318-42E8-88E5-C96E569A5B9B}" type="pres">
      <dgm:prSet presAssocID="{BF61D66F-97C9-407C-AEEB-75563B3BDC57}" presName="negativeSpace" presStyleCnt="0"/>
      <dgm:spPr/>
    </dgm:pt>
    <dgm:pt modelId="{906C566A-F98D-49A7-A9BC-C9D968F4790B}" type="pres">
      <dgm:prSet presAssocID="{BF61D66F-97C9-407C-AEEB-75563B3BDC57}" presName="childText" presStyleLbl="conFgAcc1" presStyleIdx="1" presStyleCnt="3">
        <dgm:presLayoutVars>
          <dgm:bulletEnabled val="1"/>
        </dgm:presLayoutVars>
      </dgm:prSet>
      <dgm:spPr/>
    </dgm:pt>
    <dgm:pt modelId="{4FDEFEE7-49FF-49AA-B1E9-BF7F4CCB8C8F}" type="pres">
      <dgm:prSet presAssocID="{A80172F3-F3F5-4D4A-A7A7-9ACE98FA96CF}" presName="spaceBetweenRectangles" presStyleCnt="0"/>
      <dgm:spPr/>
    </dgm:pt>
    <dgm:pt modelId="{869B074D-B55D-4BA0-9159-E113ECBB2F42}" type="pres">
      <dgm:prSet presAssocID="{D47C2806-D6B5-49C4-A8F6-10ECDB2364EC}" presName="parentLin" presStyleCnt="0"/>
      <dgm:spPr/>
    </dgm:pt>
    <dgm:pt modelId="{1B5CBA71-ECE0-452C-B98C-CE4A2AFAC96D}" type="pres">
      <dgm:prSet presAssocID="{D47C2806-D6B5-49C4-A8F6-10ECDB2364EC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3642F8FE-F906-4E40-A179-1B27D798CB9E}" type="pres">
      <dgm:prSet presAssocID="{D47C2806-D6B5-49C4-A8F6-10ECDB2364EC}" presName="parentText" presStyleLbl="node1" presStyleIdx="2" presStyleCnt="3" custScaleX="121735" custScaleY="151702" custLinFactNeighborX="-2341" custLinFactNeighborY="-11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0B696B-801A-473B-B63A-9CCD3EC2BE79}" type="pres">
      <dgm:prSet presAssocID="{D47C2806-D6B5-49C4-A8F6-10ECDB2364EC}" presName="negativeSpace" presStyleCnt="0"/>
      <dgm:spPr/>
    </dgm:pt>
    <dgm:pt modelId="{E5A720DF-DAE6-4C9C-8CD2-6481B476A323}" type="pres">
      <dgm:prSet presAssocID="{D47C2806-D6B5-49C4-A8F6-10ECDB2364E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5DE1224-7693-4687-9DE0-F3ACE335B089}" type="presOf" srcId="{42D3D026-521E-49ED-A916-DDA73282CA05}" destId="{393FD7CF-B19C-4160-BDDE-3DC588D84EF3}" srcOrd="1" destOrd="0" presId="urn:microsoft.com/office/officeart/2005/8/layout/list1"/>
    <dgm:cxn modelId="{DD02063E-3D97-490A-AB4B-6846D2BFCBA1}" srcId="{46C4BDE3-6700-48EA-A1C6-20224A0F8647}" destId="{BF61D66F-97C9-407C-AEEB-75563B3BDC57}" srcOrd="1" destOrd="0" parTransId="{F49F189A-C219-4905-AA6B-E14ECB074D89}" sibTransId="{A80172F3-F3F5-4D4A-A7A7-9ACE98FA96CF}"/>
    <dgm:cxn modelId="{FB04599D-8E38-4207-8326-0C5D96271018}" type="presOf" srcId="{D47C2806-D6B5-49C4-A8F6-10ECDB2364EC}" destId="{1B5CBA71-ECE0-452C-B98C-CE4A2AFAC96D}" srcOrd="0" destOrd="0" presId="urn:microsoft.com/office/officeart/2005/8/layout/list1"/>
    <dgm:cxn modelId="{16BD74DD-2104-4F73-8583-C59EDDAD8486}" srcId="{46C4BDE3-6700-48EA-A1C6-20224A0F8647}" destId="{D47C2806-D6B5-49C4-A8F6-10ECDB2364EC}" srcOrd="2" destOrd="0" parTransId="{5B163938-D8C3-45F1-945D-CA60BB2C45CB}" sibTransId="{5A1C3709-5C72-4F15-B9E0-41A1559B03CB}"/>
    <dgm:cxn modelId="{E3B159AF-89FD-4AEC-B407-93259731F2AF}" type="presOf" srcId="{46C4BDE3-6700-48EA-A1C6-20224A0F8647}" destId="{953B8DE8-5235-4037-8971-20461EE1B1A1}" srcOrd="0" destOrd="0" presId="urn:microsoft.com/office/officeart/2005/8/layout/list1"/>
    <dgm:cxn modelId="{01398FA9-D03C-45F7-88AE-4147C9A90AFB}" srcId="{46C4BDE3-6700-48EA-A1C6-20224A0F8647}" destId="{42D3D026-521E-49ED-A916-DDA73282CA05}" srcOrd="0" destOrd="0" parTransId="{FE4BC575-4989-4653-BC47-A5C55DC5391A}" sibTransId="{A86BB4D0-E06E-47F0-9612-FAEB9A7638BC}"/>
    <dgm:cxn modelId="{A06467D0-4DE6-4035-B764-8FF70089EE24}" type="presOf" srcId="{BF61D66F-97C9-407C-AEEB-75563B3BDC57}" destId="{E9CD7D42-210D-401B-A00F-6CC519F39371}" srcOrd="0" destOrd="0" presId="urn:microsoft.com/office/officeart/2005/8/layout/list1"/>
    <dgm:cxn modelId="{699D9167-352F-49E6-8FA1-9ED2DC79495F}" type="presOf" srcId="{42D3D026-521E-49ED-A916-DDA73282CA05}" destId="{435AB57F-69A0-461D-B1F4-1B18C903687D}" srcOrd="0" destOrd="0" presId="urn:microsoft.com/office/officeart/2005/8/layout/list1"/>
    <dgm:cxn modelId="{95560596-835C-436E-A376-81D98A1C5E77}" type="presOf" srcId="{D47C2806-D6B5-49C4-A8F6-10ECDB2364EC}" destId="{3642F8FE-F906-4E40-A179-1B27D798CB9E}" srcOrd="1" destOrd="0" presId="urn:microsoft.com/office/officeart/2005/8/layout/list1"/>
    <dgm:cxn modelId="{D903D0D1-382F-4BCD-BC61-33520FB22B01}" type="presOf" srcId="{BF61D66F-97C9-407C-AEEB-75563B3BDC57}" destId="{09D02D28-8557-44DD-A7F6-7E8A9D65F545}" srcOrd="1" destOrd="0" presId="urn:microsoft.com/office/officeart/2005/8/layout/list1"/>
    <dgm:cxn modelId="{E6ABFB56-6119-436D-A962-69A323CDB723}" type="presParOf" srcId="{953B8DE8-5235-4037-8971-20461EE1B1A1}" destId="{A0A1D3C7-3F7D-4A21-8842-229806CB79C0}" srcOrd="0" destOrd="0" presId="urn:microsoft.com/office/officeart/2005/8/layout/list1"/>
    <dgm:cxn modelId="{B52DAD96-F27B-41D1-BC3E-7EB012D9A74E}" type="presParOf" srcId="{A0A1D3C7-3F7D-4A21-8842-229806CB79C0}" destId="{435AB57F-69A0-461D-B1F4-1B18C903687D}" srcOrd="0" destOrd="0" presId="urn:microsoft.com/office/officeart/2005/8/layout/list1"/>
    <dgm:cxn modelId="{090DE1AA-2950-489E-B718-D048A2FC253D}" type="presParOf" srcId="{A0A1D3C7-3F7D-4A21-8842-229806CB79C0}" destId="{393FD7CF-B19C-4160-BDDE-3DC588D84EF3}" srcOrd="1" destOrd="0" presId="urn:microsoft.com/office/officeart/2005/8/layout/list1"/>
    <dgm:cxn modelId="{94F57004-43A7-4CA6-9948-5EBA1842D711}" type="presParOf" srcId="{953B8DE8-5235-4037-8971-20461EE1B1A1}" destId="{98D2C5BE-5DB5-4E0B-A32F-604AF4857D88}" srcOrd="1" destOrd="0" presId="urn:microsoft.com/office/officeart/2005/8/layout/list1"/>
    <dgm:cxn modelId="{2404CB71-F418-44E4-B78A-0113C450F5FC}" type="presParOf" srcId="{953B8DE8-5235-4037-8971-20461EE1B1A1}" destId="{DEF3B68A-F7C4-4D71-A823-442E3BDB5C20}" srcOrd="2" destOrd="0" presId="urn:microsoft.com/office/officeart/2005/8/layout/list1"/>
    <dgm:cxn modelId="{254F7654-5EA8-44C3-BA10-02BC0849D41E}" type="presParOf" srcId="{953B8DE8-5235-4037-8971-20461EE1B1A1}" destId="{9B04E3F4-292D-4B8D-90F3-F707AD570917}" srcOrd="3" destOrd="0" presId="urn:microsoft.com/office/officeart/2005/8/layout/list1"/>
    <dgm:cxn modelId="{A6C3EA24-0FC2-4286-B465-F96DCE21B301}" type="presParOf" srcId="{953B8DE8-5235-4037-8971-20461EE1B1A1}" destId="{207A4DC2-F897-4220-A38A-B322742CC3DF}" srcOrd="4" destOrd="0" presId="urn:microsoft.com/office/officeart/2005/8/layout/list1"/>
    <dgm:cxn modelId="{3F8D8A97-4922-4C98-BA42-96C01CC05A9D}" type="presParOf" srcId="{207A4DC2-F897-4220-A38A-B322742CC3DF}" destId="{E9CD7D42-210D-401B-A00F-6CC519F39371}" srcOrd="0" destOrd="0" presId="urn:microsoft.com/office/officeart/2005/8/layout/list1"/>
    <dgm:cxn modelId="{F1EE44D0-F73C-4ECD-A66C-49079069A215}" type="presParOf" srcId="{207A4DC2-F897-4220-A38A-B322742CC3DF}" destId="{09D02D28-8557-44DD-A7F6-7E8A9D65F545}" srcOrd="1" destOrd="0" presId="urn:microsoft.com/office/officeart/2005/8/layout/list1"/>
    <dgm:cxn modelId="{79D76DC5-E0D8-41AD-8D80-7ECABE5E3EBF}" type="presParOf" srcId="{953B8DE8-5235-4037-8971-20461EE1B1A1}" destId="{47EDA9A4-C318-42E8-88E5-C96E569A5B9B}" srcOrd="5" destOrd="0" presId="urn:microsoft.com/office/officeart/2005/8/layout/list1"/>
    <dgm:cxn modelId="{319C73D3-201F-4EB1-919D-36C5764FE9B4}" type="presParOf" srcId="{953B8DE8-5235-4037-8971-20461EE1B1A1}" destId="{906C566A-F98D-49A7-A9BC-C9D968F4790B}" srcOrd="6" destOrd="0" presId="urn:microsoft.com/office/officeart/2005/8/layout/list1"/>
    <dgm:cxn modelId="{EA7FEA77-CB87-452B-B99B-80F1973602FF}" type="presParOf" srcId="{953B8DE8-5235-4037-8971-20461EE1B1A1}" destId="{4FDEFEE7-49FF-49AA-B1E9-BF7F4CCB8C8F}" srcOrd="7" destOrd="0" presId="urn:microsoft.com/office/officeart/2005/8/layout/list1"/>
    <dgm:cxn modelId="{2B957A06-B6C3-4C4C-BD9A-C23B89783F62}" type="presParOf" srcId="{953B8DE8-5235-4037-8971-20461EE1B1A1}" destId="{869B074D-B55D-4BA0-9159-E113ECBB2F42}" srcOrd="8" destOrd="0" presId="urn:microsoft.com/office/officeart/2005/8/layout/list1"/>
    <dgm:cxn modelId="{E6C8D5AC-8DDF-465F-A777-2C02BD4D0D3E}" type="presParOf" srcId="{869B074D-B55D-4BA0-9159-E113ECBB2F42}" destId="{1B5CBA71-ECE0-452C-B98C-CE4A2AFAC96D}" srcOrd="0" destOrd="0" presId="urn:microsoft.com/office/officeart/2005/8/layout/list1"/>
    <dgm:cxn modelId="{F2511856-1DD6-4319-AD1F-29BBFD4B1BAD}" type="presParOf" srcId="{869B074D-B55D-4BA0-9159-E113ECBB2F42}" destId="{3642F8FE-F906-4E40-A179-1B27D798CB9E}" srcOrd="1" destOrd="0" presId="urn:microsoft.com/office/officeart/2005/8/layout/list1"/>
    <dgm:cxn modelId="{C759830C-A3A4-4C8D-84D9-C65CA74AD606}" type="presParOf" srcId="{953B8DE8-5235-4037-8971-20461EE1B1A1}" destId="{640B696B-801A-473B-B63A-9CCD3EC2BE79}" srcOrd="9" destOrd="0" presId="urn:microsoft.com/office/officeart/2005/8/layout/list1"/>
    <dgm:cxn modelId="{379550C5-C12B-44EF-8EA0-EB3F42D6904E}" type="presParOf" srcId="{953B8DE8-5235-4037-8971-20461EE1B1A1}" destId="{E5A720DF-DAE6-4C9C-8CD2-6481B476A32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010D34C-5CC4-49FA-B05B-A1E853D271ED}" type="doc">
      <dgm:prSet loTypeId="urn:microsoft.com/office/officeart/2005/8/layout/default#1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0E8E8459-ED5B-491A-9798-384B3A06F487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Для ДОУ</a:t>
          </a:r>
          <a:endParaRPr lang="ru-RU" sz="2000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B01EDE4-8D07-4F3F-8146-B506C59A1611}" type="parTrans" cxnId="{17B68B78-2954-428A-AEC3-37E7635A00D3}">
      <dgm:prSet/>
      <dgm:spPr/>
      <dgm:t>
        <a:bodyPr/>
        <a:lstStyle/>
        <a:p>
          <a:endParaRPr lang="ru-RU"/>
        </a:p>
      </dgm:t>
    </dgm:pt>
    <dgm:pt modelId="{AD98F5AF-3CE1-4A71-B57A-4BA544483070}" type="sibTrans" cxnId="{17B68B78-2954-428A-AEC3-37E7635A00D3}">
      <dgm:prSet/>
      <dgm:spPr/>
      <dgm:t>
        <a:bodyPr/>
        <a:lstStyle/>
        <a:p>
          <a:endParaRPr lang="ru-RU"/>
        </a:p>
      </dgm:t>
    </dgm:pt>
    <dgm:pt modelId="{B19F4888-2DCE-453B-8466-1F65BC42DAB0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повышение компетентности в области инновационных технологий</a:t>
          </a:r>
          <a:endParaRPr lang="ru-RU" sz="1200" dirty="0">
            <a:solidFill>
              <a:schemeClr val="tx1"/>
            </a:solidFill>
          </a:endParaRPr>
        </a:p>
      </dgm:t>
    </dgm:pt>
    <dgm:pt modelId="{8D258677-6561-414F-8ADD-FAD0330095FA}" type="parTrans" cxnId="{A9175AA6-DB18-44E7-ACEA-11E1A7C8057A}">
      <dgm:prSet/>
      <dgm:spPr/>
      <dgm:t>
        <a:bodyPr/>
        <a:lstStyle/>
        <a:p>
          <a:endParaRPr lang="ru-RU"/>
        </a:p>
      </dgm:t>
    </dgm:pt>
    <dgm:pt modelId="{CB2670F1-9DAA-450E-B3BF-1FD7A3A54A8D}" type="sibTrans" cxnId="{A9175AA6-DB18-44E7-ACEA-11E1A7C8057A}">
      <dgm:prSet/>
      <dgm:spPr/>
      <dgm:t>
        <a:bodyPr/>
        <a:lstStyle/>
        <a:p>
          <a:endParaRPr lang="ru-RU"/>
        </a:p>
      </dgm:t>
    </dgm:pt>
    <dgm:pt modelId="{ADE12EEA-F014-4E40-B748-F56E8E9CCC28}">
      <dgm:prSet custT="1"/>
      <dgm:spPr/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установление долгосрочных и взаимовыгодных связей с социальными партнерами</a:t>
          </a:r>
        </a:p>
      </dgm:t>
    </dgm:pt>
    <dgm:pt modelId="{FA00FC51-8A6B-4944-92EE-D7010D41BE4E}" type="parTrans" cxnId="{C3FC1E9E-8D8E-402E-95A2-8F51958193EC}">
      <dgm:prSet/>
      <dgm:spPr/>
      <dgm:t>
        <a:bodyPr/>
        <a:lstStyle/>
        <a:p>
          <a:endParaRPr lang="ru-RU"/>
        </a:p>
      </dgm:t>
    </dgm:pt>
    <dgm:pt modelId="{F8FC54A3-1E6D-4819-B8C8-E86F2A06B74F}" type="sibTrans" cxnId="{C3FC1E9E-8D8E-402E-95A2-8F51958193EC}">
      <dgm:prSet/>
      <dgm:spPr/>
      <dgm:t>
        <a:bodyPr/>
        <a:lstStyle/>
        <a:p>
          <a:endParaRPr lang="ru-RU"/>
        </a:p>
      </dgm:t>
    </dgm:pt>
    <dgm:pt modelId="{9014F9C0-086C-4EE3-8433-A4C22A20B60D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ru-RU" sz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оснащение материально-технической базы консультационного</a:t>
          </a:r>
        </a:p>
        <a:p>
          <a:pPr>
            <a:spcAft>
              <a:spcPts val="0"/>
            </a:spcAft>
          </a:pPr>
          <a:r>
            <a:rPr lang="ru-RU" sz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центра</a:t>
          </a:r>
        </a:p>
      </dgm:t>
    </dgm:pt>
    <dgm:pt modelId="{5C777408-E5CF-4056-A7DA-D1120A0C60E1}" type="parTrans" cxnId="{0526B1E6-9494-4F6F-8CBB-C624A9D00F9F}">
      <dgm:prSet/>
      <dgm:spPr/>
      <dgm:t>
        <a:bodyPr/>
        <a:lstStyle/>
        <a:p>
          <a:endParaRPr lang="ru-RU"/>
        </a:p>
      </dgm:t>
    </dgm:pt>
    <dgm:pt modelId="{505F9B48-5BDD-4067-8A16-1A1F07A1B298}" type="sibTrans" cxnId="{0526B1E6-9494-4F6F-8CBB-C624A9D00F9F}">
      <dgm:prSet/>
      <dgm:spPr/>
      <dgm:t>
        <a:bodyPr/>
        <a:lstStyle/>
        <a:p>
          <a:endParaRPr lang="ru-RU"/>
        </a:p>
      </dgm:t>
    </dgm:pt>
    <dgm:pt modelId="{82354F74-91B7-4D32-BD27-A32FC12EF1E5}">
      <dgm:prSet custT="1"/>
      <dgm:spPr/>
      <dgm:t>
        <a:bodyPr/>
        <a:lstStyle/>
        <a:p>
          <a:r>
            <a:rPr lang="ru-RU" sz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повышение рейтинга дошкольного учреждения и конкурентоспособности</a:t>
          </a:r>
        </a:p>
      </dgm:t>
    </dgm:pt>
    <dgm:pt modelId="{634C3CE5-7AFF-4F3A-9531-004624CDB118}" type="parTrans" cxnId="{FAB69E18-BF75-4DB2-A2D1-C3628F730147}">
      <dgm:prSet/>
      <dgm:spPr/>
      <dgm:t>
        <a:bodyPr/>
        <a:lstStyle/>
        <a:p>
          <a:endParaRPr lang="ru-RU"/>
        </a:p>
      </dgm:t>
    </dgm:pt>
    <dgm:pt modelId="{E15B5CBA-B80F-4C0A-8FAF-FB4B5935DDAD}" type="sibTrans" cxnId="{FAB69E18-BF75-4DB2-A2D1-C3628F730147}">
      <dgm:prSet/>
      <dgm:spPr/>
      <dgm:t>
        <a:bodyPr/>
        <a:lstStyle/>
        <a:p>
          <a:endParaRPr lang="ru-RU"/>
        </a:p>
      </dgm:t>
    </dgm:pt>
    <dgm:pt modelId="{BF9C12DC-C0DA-4DB6-AAFA-1A1D6A127964}">
      <dgm:prSet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Для педагогов</a:t>
          </a:r>
        </a:p>
      </dgm:t>
    </dgm:pt>
    <dgm:pt modelId="{F928CF45-1377-439B-AE82-A83C8106B3A2}" type="parTrans" cxnId="{A2BD030E-C902-4DCB-988B-97728AA51E67}">
      <dgm:prSet/>
      <dgm:spPr/>
      <dgm:t>
        <a:bodyPr/>
        <a:lstStyle/>
        <a:p>
          <a:endParaRPr lang="ru-RU"/>
        </a:p>
      </dgm:t>
    </dgm:pt>
    <dgm:pt modelId="{2F9CF64F-40EF-4112-B456-35EFE24AF597}" type="sibTrans" cxnId="{A2BD030E-C902-4DCB-988B-97728AA51E67}">
      <dgm:prSet/>
      <dgm:spPr/>
      <dgm:t>
        <a:bodyPr/>
        <a:lstStyle/>
        <a:p>
          <a:endParaRPr lang="ru-RU"/>
        </a:p>
      </dgm:t>
    </dgm:pt>
    <dgm:pt modelId="{DF08996A-586D-421A-9AFA-37BE48AEF6DE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повышение качества консультирования родителей детей раннего и дошкольного возраста</a:t>
          </a:r>
        </a:p>
        <a:p>
          <a:pPr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dirty="0" smtClean="0">
            <a:latin typeface="Times New Roman" pitchFamily="18" charset="0"/>
            <a:cs typeface="Times New Roman" pitchFamily="18" charset="0"/>
          </a:endParaRPr>
        </a:p>
      </dgm:t>
    </dgm:pt>
    <dgm:pt modelId="{67831BB5-2564-4931-8BB2-64A7765626C0}" type="parTrans" cxnId="{05CB49A7-BC7B-4FBB-AEB1-CD3BB99340AA}">
      <dgm:prSet/>
      <dgm:spPr/>
      <dgm:t>
        <a:bodyPr/>
        <a:lstStyle/>
        <a:p>
          <a:endParaRPr lang="ru-RU"/>
        </a:p>
      </dgm:t>
    </dgm:pt>
    <dgm:pt modelId="{1CC8AD17-0C47-467D-A7BE-AAAB4705FEFF}" type="sibTrans" cxnId="{05CB49A7-BC7B-4FBB-AEB1-CD3BB99340AA}">
      <dgm:prSet/>
      <dgm:spPr/>
      <dgm:t>
        <a:bodyPr/>
        <a:lstStyle/>
        <a:p>
          <a:endParaRPr lang="ru-RU"/>
        </a:p>
      </dgm:t>
    </dgm:pt>
    <dgm:pt modelId="{B39810FC-B61C-49A0-8ED9-B0F12AD6E140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создание условий для профессионального развития педагогов  консультационного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центра</a:t>
          </a:r>
        </a:p>
        <a:p>
          <a:pPr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dirty="0" smtClean="0">
            <a:latin typeface="Times New Roman" pitchFamily="18" charset="0"/>
            <a:cs typeface="Times New Roman" pitchFamily="18" charset="0"/>
          </a:endParaRPr>
        </a:p>
      </dgm:t>
    </dgm:pt>
    <dgm:pt modelId="{B59113B1-6591-4A37-8523-4AD0136F5E77}" type="parTrans" cxnId="{FD08D5A4-2555-4852-A7CD-266414E29577}">
      <dgm:prSet/>
      <dgm:spPr/>
      <dgm:t>
        <a:bodyPr/>
        <a:lstStyle/>
        <a:p>
          <a:endParaRPr lang="ru-RU"/>
        </a:p>
      </dgm:t>
    </dgm:pt>
    <dgm:pt modelId="{BE328E14-7696-4012-873D-EB821531DE7B}" type="sibTrans" cxnId="{FD08D5A4-2555-4852-A7CD-266414E29577}">
      <dgm:prSet/>
      <dgm:spPr/>
      <dgm:t>
        <a:bodyPr/>
        <a:lstStyle/>
        <a:p>
          <a:endParaRPr lang="ru-RU"/>
        </a:p>
      </dgm:t>
    </dgm:pt>
    <dgm:pt modelId="{BAA4A7D8-AD3C-448D-9A51-CD2B82850D49}">
      <dgm:prSet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Для родителей и детей</a:t>
          </a:r>
        </a:p>
      </dgm:t>
    </dgm:pt>
    <dgm:pt modelId="{D6A7450F-1072-4A9B-BFB4-A2767B61FF39}" type="parTrans" cxnId="{13096E46-65D4-4A49-9AE6-38464819C74D}">
      <dgm:prSet/>
      <dgm:spPr/>
      <dgm:t>
        <a:bodyPr/>
        <a:lstStyle/>
        <a:p>
          <a:endParaRPr lang="ru-RU"/>
        </a:p>
      </dgm:t>
    </dgm:pt>
    <dgm:pt modelId="{ECAC766A-1B96-4160-BE54-D6EE7FB4B215}" type="sibTrans" cxnId="{13096E46-65D4-4A49-9AE6-38464819C74D}">
      <dgm:prSet/>
      <dgm:spPr/>
      <dgm:t>
        <a:bodyPr/>
        <a:lstStyle/>
        <a:p>
          <a:endParaRPr lang="ru-RU"/>
        </a:p>
      </dgm:t>
    </dgm:pt>
    <dgm:pt modelId="{8DB2132D-1625-45E5-9A29-38FC7BDF637E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повышение компетенции родителей в вопросах воспитания и образования детей</a:t>
          </a:r>
        </a:p>
        <a:p>
          <a:pPr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dirty="0" smtClean="0">
            <a:latin typeface="Times New Roman" pitchFamily="18" charset="0"/>
            <a:cs typeface="Times New Roman" pitchFamily="18" charset="0"/>
          </a:endParaRPr>
        </a:p>
      </dgm:t>
    </dgm:pt>
    <dgm:pt modelId="{FE485988-01D0-4AE3-99E1-DF1A62BF1079}" type="parTrans" cxnId="{C1BDACD8-DAA2-484B-9C8D-95CF947A3B01}">
      <dgm:prSet/>
      <dgm:spPr/>
      <dgm:t>
        <a:bodyPr/>
        <a:lstStyle/>
        <a:p>
          <a:endParaRPr lang="ru-RU"/>
        </a:p>
      </dgm:t>
    </dgm:pt>
    <dgm:pt modelId="{11D73C3F-A220-459F-A1BD-B4DC34F9113D}" type="sibTrans" cxnId="{C1BDACD8-DAA2-484B-9C8D-95CF947A3B01}">
      <dgm:prSet/>
      <dgm:spPr/>
      <dgm:t>
        <a:bodyPr/>
        <a:lstStyle/>
        <a:p>
          <a:endParaRPr lang="ru-RU"/>
        </a:p>
      </dgm:t>
    </dgm:pt>
    <dgm:pt modelId="{397DDF81-D3E1-4688-9B3F-18E54186DBF6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предупреждение негативных сценариев развития детей</a:t>
          </a:r>
        </a:p>
        <a:p>
          <a:pPr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dirty="0" smtClean="0">
            <a:latin typeface="Times New Roman" pitchFamily="18" charset="0"/>
            <a:cs typeface="Times New Roman" pitchFamily="18" charset="0"/>
          </a:endParaRPr>
        </a:p>
      </dgm:t>
    </dgm:pt>
    <dgm:pt modelId="{F1BDF9AA-5DD6-4C4D-B526-62671AD27F76}" type="parTrans" cxnId="{A5B83375-C3E1-4CB4-9899-3BDE644A6C4F}">
      <dgm:prSet/>
      <dgm:spPr/>
      <dgm:t>
        <a:bodyPr/>
        <a:lstStyle/>
        <a:p>
          <a:endParaRPr lang="ru-RU"/>
        </a:p>
      </dgm:t>
    </dgm:pt>
    <dgm:pt modelId="{B4D005CB-DD2F-492E-A977-DA2F8D394620}" type="sibTrans" cxnId="{A5B83375-C3E1-4CB4-9899-3BDE644A6C4F}">
      <dgm:prSet/>
      <dgm:spPr/>
      <dgm:t>
        <a:bodyPr/>
        <a:lstStyle/>
        <a:p>
          <a:endParaRPr lang="ru-RU"/>
        </a:p>
      </dgm:t>
    </dgm:pt>
    <dgm:pt modelId="{82261C8B-9BF3-4326-A523-FA326E8171CF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качественная диагностика с использованием современного оборудования и привлечением необходимых специалистов</a:t>
          </a:r>
        </a:p>
        <a:p>
          <a:pPr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dirty="0" smtClean="0">
            <a:latin typeface="Times New Roman" pitchFamily="18" charset="0"/>
            <a:cs typeface="Times New Roman" pitchFamily="18" charset="0"/>
          </a:endParaRPr>
        </a:p>
      </dgm:t>
    </dgm:pt>
    <dgm:pt modelId="{883BBFF7-5E63-48EC-8230-74B48F74EA12}" type="parTrans" cxnId="{919BF965-BF84-428B-BE76-5043EB1DE957}">
      <dgm:prSet/>
      <dgm:spPr/>
      <dgm:t>
        <a:bodyPr/>
        <a:lstStyle/>
        <a:p>
          <a:endParaRPr lang="ru-RU"/>
        </a:p>
      </dgm:t>
    </dgm:pt>
    <dgm:pt modelId="{19E05333-C8B8-424F-9122-9A4C11DBC1FC}" type="sibTrans" cxnId="{919BF965-BF84-428B-BE76-5043EB1DE957}">
      <dgm:prSet/>
      <dgm:spPr/>
      <dgm:t>
        <a:bodyPr/>
        <a:lstStyle/>
        <a:p>
          <a:endParaRPr lang="ru-RU"/>
        </a:p>
      </dgm:t>
    </dgm:pt>
    <dgm:pt modelId="{A96AD67D-6C73-4BAE-B542-347ED555CFED}">
      <dgm:prSet custT="1"/>
      <dgm:spPr/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установление долгосрочных   и взаимовыгодных связей с дошкольным учреждением</a:t>
          </a:r>
        </a:p>
      </dgm:t>
    </dgm:pt>
    <dgm:pt modelId="{29BA4C3B-F551-4136-8801-E27DFABB3D4C}" type="parTrans" cxnId="{148470AE-D469-47B7-8BF7-54D112D11B9A}">
      <dgm:prSet/>
      <dgm:spPr/>
      <dgm:t>
        <a:bodyPr/>
        <a:lstStyle/>
        <a:p>
          <a:endParaRPr lang="ru-RU"/>
        </a:p>
      </dgm:t>
    </dgm:pt>
    <dgm:pt modelId="{4F4523CE-1F6C-4303-8BA5-ABA9E03412B1}" type="sibTrans" cxnId="{148470AE-D469-47B7-8BF7-54D112D11B9A}">
      <dgm:prSet/>
      <dgm:spPr/>
      <dgm:t>
        <a:bodyPr/>
        <a:lstStyle/>
        <a:p>
          <a:endParaRPr lang="ru-RU"/>
        </a:p>
      </dgm:t>
    </dgm:pt>
    <dgm:pt modelId="{6EF5BFD6-1A1D-417A-83C5-3879AAEAC636}">
      <dgm:prSet custT="1"/>
      <dgm:spPr/>
      <dgm:t>
        <a:bodyPr/>
        <a:lstStyle/>
        <a:p>
          <a:r>
            <a: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обеспечение информационной осведомленности социальных партнеров о деятельности консультационного центра  ДОУ</a:t>
          </a:r>
        </a:p>
      </dgm:t>
    </dgm:pt>
    <dgm:pt modelId="{E23F30BF-89CA-405D-B4CD-3D76BD81584D}" type="parTrans" cxnId="{1802A0FD-7CF8-4F79-AA4F-0A9E76047572}">
      <dgm:prSet/>
      <dgm:spPr/>
      <dgm:t>
        <a:bodyPr/>
        <a:lstStyle/>
        <a:p>
          <a:endParaRPr lang="ru-RU"/>
        </a:p>
      </dgm:t>
    </dgm:pt>
    <dgm:pt modelId="{01BC3CF8-DEB9-47F3-BBED-AD30E94D77A4}" type="sibTrans" cxnId="{1802A0FD-7CF8-4F79-AA4F-0A9E76047572}">
      <dgm:prSet/>
      <dgm:spPr/>
      <dgm:t>
        <a:bodyPr/>
        <a:lstStyle/>
        <a:p>
          <a:endParaRPr lang="ru-RU"/>
        </a:p>
      </dgm:t>
    </dgm:pt>
    <dgm:pt modelId="{DBE62BBC-7419-496D-9893-9F8D2057C86C}">
      <dgm:prSet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повышение результативности работы всех участников речевого взаимодействия</a:t>
          </a:r>
        </a:p>
      </dgm:t>
    </dgm:pt>
    <dgm:pt modelId="{59C80B02-21AA-4E11-9ABE-63324210B62B}" type="parTrans" cxnId="{4274D143-6EBA-4621-8BEF-5A907E6FCFBE}">
      <dgm:prSet/>
      <dgm:spPr/>
      <dgm:t>
        <a:bodyPr/>
        <a:lstStyle/>
        <a:p>
          <a:endParaRPr lang="ru-RU"/>
        </a:p>
      </dgm:t>
    </dgm:pt>
    <dgm:pt modelId="{D583EF9C-F4AD-4F84-AECC-7DFB5CA4EF1C}" type="sibTrans" cxnId="{4274D143-6EBA-4621-8BEF-5A907E6FCFBE}">
      <dgm:prSet/>
      <dgm:spPr/>
      <dgm:t>
        <a:bodyPr/>
        <a:lstStyle/>
        <a:p>
          <a:endParaRPr lang="ru-RU"/>
        </a:p>
      </dgm:t>
    </dgm:pt>
    <dgm:pt modelId="{82316AC0-36DE-4D0C-A6EE-78822FC2BACD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Для социальных партнеров</a:t>
          </a:r>
          <a:endParaRPr lang="ru-RU" sz="2000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C12AC20-45E8-4D96-9E2E-4B938BFE1DFB}" type="sibTrans" cxnId="{5E33B7FC-3808-412E-A7DD-3E43147C6E79}">
      <dgm:prSet/>
      <dgm:spPr/>
      <dgm:t>
        <a:bodyPr/>
        <a:lstStyle/>
        <a:p>
          <a:endParaRPr lang="ru-RU"/>
        </a:p>
      </dgm:t>
    </dgm:pt>
    <dgm:pt modelId="{5943244F-3356-4AA1-8D7F-97A56860D15B}" type="parTrans" cxnId="{5E33B7FC-3808-412E-A7DD-3E43147C6E79}">
      <dgm:prSet/>
      <dgm:spPr/>
      <dgm:t>
        <a:bodyPr/>
        <a:lstStyle/>
        <a:p>
          <a:endParaRPr lang="ru-RU"/>
        </a:p>
      </dgm:t>
    </dgm:pt>
    <dgm:pt modelId="{496A9D8C-9261-4B54-8344-C493D0EF89B3}" type="pres">
      <dgm:prSet presAssocID="{6010D34C-5CC4-49FA-B05B-A1E853D271E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E280A9-96FE-40F3-9AEB-E175B90AB53C}" type="pres">
      <dgm:prSet presAssocID="{0E8E8459-ED5B-491A-9798-384B3A06F487}" presName="node" presStyleLbl="node1" presStyleIdx="0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A76393-430B-4E43-B024-F10E6EB815B8}" type="pres">
      <dgm:prSet presAssocID="{AD98F5AF-3CE1-4A71-B57A-4BA544483070}" presName="sibTrans" presStyleCnt="0"/>
      <dgm:spPr/>
    </dgm:pt>
    <dgm:pt modelId="{884F2AF1-0DE5-4319-AD98-FA81548062B7}" type="pres">
      <dgm:prSet presAssocID="{ADE12EEA-F014-4E40-B748-F56E8E9CCC28}" presName="node" presStyleLbl="node1" presStyleIdx="1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3B4539-1AE5-4FB4-A8D2-E97C02967181}" type="pres">
      <dgm:prSet presAssocID="{F8FC54A3-1E6D-4819-B8C8-E86F2A06B74F}" presName="sibTrans" presStyleCnt="0"/>
      <dgm:spPr/>
    </dgm:pt>
    <dgm:pt modelId="{5A5F601A-104E-4477-BFD8-72FF8F1019B2}" type="pres">
      <dgm:prSet presAssocID="{9014F9C0-086C-4EE3-8433-A4C22A20B60D}" presName="node" presStyleLbl="node1" presStyleIdx="2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B536AF-9CFA-4895-B3A6-DC5CD2961981}" type="pres">
      <dgm:prSet presAssocID="{505F9B48-5BDD-4067-8A16-1A1F07A1B298}" presName="sibTrans" presStyleCnt="0"/>
      <dgm:spPr/>
    </dgm:pt>
    <dgm:pt modelId="{E812ACAF-3500-492D-9134-78C20E3C2FCA}" type="pres">
      <dgm:prSet presAssocID="{82354F74-91B7-4D32-BD27-A32FC12EF1E5}" presName="node" presStyleLbl="node1" presStyleIdx="3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6B5A42-11D8-4DC5-85DB-DEAFE4CE1B2A}" type="pres">
      <dgm:prSet presAssocID="{E15B5CBA-B80F-4C0A-8FAF-FB4B5935DDAD}" presName="sibTrans" presStyleCnt="0"/>
      <dgm:spPr/>
    </dgm:pt>
    <dgm:pt modelId="{0A23C6E0-C091-4082-B449-4F2E40168CE1}" type="pres">
      <dgm:prSet presAssocID="{BF9C12DC-C0DA-4DB6-AAFA-1A1D6A127964}" presName="node" presStyleLbl="node1" presStyleIdx="4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B8DE40-0C32-4B0F-A3F8-B1DB7CE7776D}" type="pres">
      <dgm:prSet presAssocID="{2F9CF64F-40EF-4112-B456-35EFE24AF597}" presName="sibTrans" presStyleCnt="0"/>
      <dgm:spPr/>
    </dgm:pt>
    <dgm:pt modelId="{3BBF21F1-7D89-4EB3-821F-6BB531B0EB5F}" type="pres">
      <dgm:prSet presAssocID="{DF08996A-586D-421A-9AFA-37BE48AEF6DE}" presName="node" presStyleLbl="node1" presStyleIdx="5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5E2869-3B83-4B66-BAB5-9665E45EE6AD}" type="pres">
      <dgm:prSet presAssocID="{1CC8AD17-0C47-467D-A7BE-AAAB4705FEFF}" presName="sibTrans" presStyleCnt="0"/>
      <dgm:spPr/>
    </dgm:pt>
    <dgm:pt modelId="{85407E72-7964-4315-9C02-50D7543A18DE}" type="pres">
      <dgm:prSet presAssocID="{B39810FC-B61C-49A0-8ED9-B0F12AD6E140}" presName="node" presStyleLbl="node1" presStyleIdx="6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645A09-7D8A-4592-A60D-7388263301CA}" type="pres">
      <dgm:prSet presAssocID="{BE328E14-7696-4012-873D-EB821531DE7B}" presName="sibTrans" presStyleCnt="0"/>
      <dgm:spPr/>
    </dgm:pt>
    <dgm:pt modelId="{ADE9787E-3832-4639-A1AA-142E959AEFC4}" type="pres">
      <dgm:prSet presAssocID="{B19F4888-2DCE-453B-8466-1F65BC42DAB0}" presName="node" presStyleLbl="node1" presStyleIdx="7" presStyleCnt="16" custLinFactNeighborX="-1481" custLinFactNeighborY="-34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9BA12C-F84B-4087-AE5F-B120403587F3}" type="pres">
      <dgm:prSet presAssocID="{CB2670F1-9DAA-450E-B3BF-1FD7A3A54A8D}" presName="sibTrans" presStyleCnt="0"/>
      <dgm:spPr/>
    </dgm:pt>
    <dgm:pt modelId="{CB952743-27B3-4775-A153-D8115A0C2F61}" type="pres">
      <dgm:prSet presAssocID="{BAA4A7D8-AD3C-448D-9A51-CD2B82850D49}" presName="node" presStyleLbl="node1" presStyleIdx="8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76C034-168D-4FB8-A2B5-8871B05836EB}" type="pres">
      <dgm:prSet presAssocID="{ECAC766A-1B96-4160-BE54-D6EE7FB4B215}" presName="sibTrans" presStyleCnt="0"/>
      <dgm:spPr/>
    </dgm:pt>
    <dgm:pt modelId="{B52F30F7-7CC6-44C6-B314-7BACEE841E05}" type="pres">
      <dgm:prSet presAssocID="{8DB2132D-1625-45E5-9A29-38FC7BDF637E}" presName="node" presStyleLbl="node1" presStyleIdx="9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68F010-1EF3-45F8-B4D5-325C150C35BD}" type="pres">
      <dgm:prSet presAssocID="{11D73C3F-A220-459F-A1BD-B4DC34F9113D}" presName="sibTrans" presStyleCnt="0"/>
      <dgm:spPr/>
    </dgm:pt>
    <dgm:pt modelId="{215648D1-BF2A-4770-B844-20337429A186}" type="pres">
      <dgm:prSet presAssocID="{397DDF81-D3E1-4688-9B3F-18E54186DBF6}" presName="node" presStyleLbl="node1" presStyleIdx="10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ED80F9-349F-40CE-BDCB-0AE5EA55CAE7}" type="pres">
      <dgm:prSet presAssocID="{B4D005CB-DD2F-492E-A977-DA2F8D394620}" presName="sibTrans" presStyleCnt="0"/>
      <dgm:spPr/>
    </dgm:pt>
    <dgm:pt modelId="{5A892B99-D932-49CD-A1B2-B9875E30A958}" type="pres">
      <dgm:prSet presAssocID="{82261C8B-9BF3-4326-A523-FA326E8171CF}" presName="node" presStyleLbl="node1" presStyleIdx="11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4FE790-1EA6-47EB-9AF3-5F346ECA043E}" type="pres">
      <dgm:prSet presAssocID="{19E05333-C8B8-424F-9122-9A4C11DBC1FC}" presName="sibTrans" presStyleCnt="0"/>
      <dgm:spPr/>
    </dgm:pt>
    <dgm:pt modelId="{AED8B265-E25F-44B1-908D-03C834EFC362}" type="pres">
      <dgm:prSet presAssocID="{82316AC0-36DE-4D0C-A6EE-78822FC2BACD}" presName="node" presStyleLbl="node1" presStyleIdx="12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FE54C6-E04F-4531-B46A-A84C9A2E0DE0}" type="pres">
      <dgm:prSet presAssocID="{BC12AC20-45E8-4D96-9E2E-4B938BFE1DFB}" presName="sibTrans" presStyleCnt="0"/>
      <dgm:spPr/>
    </dgm:pt>
    <dgm:pt modelId="{6D68CE97-DB21-403C-80C9-9C3018A83E2A}" type="pres">
      <dgm:prSet presAssocID="{A96AD67D-6C73-4BAE-B542-347ED555CFED}" presName="node" presStyleLbl="node1" presStyleIdx="13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71E2F5-3872-476E-B30A-635497251C9D}" type="pres">
      <dgm:prSet presAssocID="{4F4523CE-1F6C-4303-8BA5-ABA9E03412B1}" presName="sibTrans" presStyleCnt="0"/>
      <dgm:spPr/>
    </dgm:pt>
    <dgm:pt modelId="{F24639EE-2CC2-42B0-804D-35A8613CA055}" type="pres">
      <dgm:prSet presAssocID="{6EF5BFD6-1A1D-417A-83C5-3879AAEAC636}" presName="node" presStyleLbl="node1" presStyleIdx="14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50570F-4D6A-4E99-A289-A79F5065DA34}" type="pres">
      <dgm:prSet presAssocID="{01BC3CF8-DEB9-47F3-BBED-AD30E94D77A4}" presName="sibTrans" presStyleCnt="0"/>
      <dgm:spPr/>
    </dgm:pt>
    <dgm:pt modelId="{4F4E9FD2-BD19-4EDA-AD7D-7266A22E4C5A}" type="pres">
      <dgm:prSet presAssocID="{DBE62BBC-7419-496D-9893-9F8D2057C86C}" presName="node" presStyleLbl="node1" presStyleIdx="15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3FC1E9E-8D8E-402E-95A2-8F51958193EC}" srcId="{6010D34C-5CC4-49FA-B05B-A1E853D271ED}" destId="{ADE12EEA-F014-4E40-B748-F56E8E9CCC28}" srcOrd="1" destOrd="0" parTransId="{FA00FC51-8A6B-4944-92EE-D7010D41BE4E}" sibTransId="{F8FC54A3-1E6D-4819-B8C8-E86F2A06B74F}"/>
    <dgm:cxn modelId="{7405FC75-6573-4CA5-A2F1-0C02809489C8}" type="presOf" srcId="{A96AD67D-6C73-4BAE-B542-347ED555CFED}" destId="{6D68CE97-DB21-403C-80C9-9C3018A83E2A}" srcOrd="0" destOrd="0" presId="urn:microsoft.com/office/officeart/2005/8/layout/default#1"/>
    <dgm:cxn modelId="{26B30F72-8E63-4279-8F27-DAEA8908D240}" type="presOf" srcId="{BF9C12DC-C0DA-4DB6-AAFA-1A1D6A127964}" destId="{0A23C6E0-C091-4082-B449-4F2E40168CE1}" srcOrd="0" destOrd="0" presId="urn:microsoft.com/office/officeart/2005/8/layout/default#1"/>
    <dgm:cxn modelId="{2F66E62F-E00D-401F-A041-97D06272AF50}" type="presOf" srcId="{8DB2132D-1625-45E5-9A29-38FC7BDF637E}" destId="{B52F30F7-7CC6-44C6-B314-7BACEE841E05}" srcOrd="0" destOrd="0" presId="urn:microsoft.com/office/officeart/2005/8/layout/default#1"/>
    <dgm:cxn modelId="{FAB69E18-BF75-4DB2-A2D1-C3628F730147}" srcId="{6010D34C-5CC4-49FA-B05B-A1E853D271ED}" destId="{82354F74-91B7-4D32-BD27-A32FC12EF1E5}" srcOrd="3" destOrd="0" parTransId="{634C3CE5-7AFF-4F3A-9531-004624CDB118}" sibTransId="{E15B5CBA-B80F-4C0A-8FAF-FB4B5935DDAD}"/>
    <dgm:cxn modelId="{1A5DD8F0-A94A-4469-8A06-808E3A0CE4AD}" type="presOf" srcId="{ADE12EEA-F014-4E40-B748-F56E8E9CCC28}" destId="{884F2AF1-0DE5-4319-AD98-FA81548062B7}" srcOrd="0" destOrd="0" presId="urn:microsoft.com/office/officeart/2005/8/layout/default#1"/>
    <dgm:cxn modelId="{A62DA1F3-9790-4418-9533-F9C14FC24F64}" type="presOf" srcId="{0E8E8459-ED5B-491A-9798-384B3A06F487}" destId="{FDE280A9-96FE-40F3-9AEB-E175B90AB53C}" srcOrd="0" destOrd="0" presId="urn:microsoft.com/office/officeart/2005/8/layout/default#1"/>
    <dgm:cxn modelId="{FD08D5A4-2555-4852-A7CD-266414E29577}" srcId="{6010D34C-5CC4-49FA-B05B-A1E853D271ED}" destId="{B39810FC-B61C-49A0-8ED9-B0F12AD6E140}" srcOrd="6" destOrd="0" parTransId="{B59113B1-6591-4A37-8523-4AD0136F5E77}" sibTransId="{BE328E14-7696-4012-873D-EB821531DE7B}"/>
    <dgm:cxn modelId="{1802A0FD-7CF8-4F79-AA4F-0A9E76047572}" srcId="{6010D34C-5CC4-49FA-B05B-A1E853D271ED}" destId="{6EF5BFD6-1A1D-417A-83C5-3879AAEAC636}" srcOrd="14" destOrd="0" parTransId="{E23F30BF-89CA-405D-B4CD-3D76BD81584D}" sibTransId="{01BC3CF8-DEB9-47F3-BBED-AD30E94D77A4}"/>
    <dgm:cxn modelId="{6B025737-FE77-4C50-8EB6-C3FCD3623038}" type="presOf" srcId="{DBE62BBC-7419-496D-9893-9F8D2057C86C}" destId="{4F4E9FD2-BD19-4EDA-AD7D-7266A22E4C5A}" srcOrd="0" destOrd="0" presId="urn:microsoft.com/office/officeart/2005/8/layout/default#1"/>
    <dgm:cxn modelId="{E9BB2DF9-31F7-467E-B101-556F6DA453F2}" type="presOf" srcId="{82354F74-91B7-4D32-BD27-A32FC12EF1E5}" destId="{E812ACAF-3500-492D-9134-78C20E3C2FCA}" srcOrd="0" destOrd="0" presId="urn:microsoft.com/office/officeart/2005/8/layout/default#1"/>
    <dgm:cxn modelId="{0526B1E6-9494-4F6F-8CBB-C624A9D00F9F}" srcId="{6010D34C-5CC4-49FA-B05B-A1E853D271ED}" destId="{9014F9C0-086C-4EE3-8433-A4C22A20B60D}" srcOrd="2" destOrd="0" parTransId="{5C777408-E5CF-4056-A7DA-D1120A0C60E1}" sibTransId="{505F9B48-5BDD-4067-8A16-1A1F07A1B298}"/>
    <dgm:cxn modelId="{A9175AA6-DB18-44E7-ACEA-11E1A7C8057A}" srcId="{6010D34C-5CC4-49FA-B05B-A1E853D271ED}" destId="{B19F4888-2DCE-453B-8466-1F65BC42DAB0}" srcOrd="7" destOrd="0" parTransId="{8D258677-6561-414F-8ADD-FAD0330095FA}" sibTransId="{CB2670F1-9DAA-450E-B3BF-1FD7A3A54A8D}"/>
    <dgm:cxn modelId="{4274D143-6EBA-4621-8BEF-5A907E6FCFBE}" srcId="{6010D34C-5CC4-49FA-B05B-A1E853D271ED}" destId="{DBE62BBC-7419-496D-9893-9F8D2057C86C}" srcOrd="15" destOrd="0" parTransId="{59C80B02-21AA-4E11-9ABE-63324210B62B}" sibTransId="{D583EF9C-F4AD-4F84-AECC-7DFB5CA4EF1C}"/>
    <dgm:cxn modelId="{A91294B8-C7D2-45F6-AC86-E63FCEBE668F}" type="presOf" srcId="{9014F9C0-086C-4EE3-8433-A4C22A20B60D}" destId="{5A5F601A-104E-4477-BFD8-72FF8F1019B2}" srcOrd="0" destOrd="0" presId="urn:microsoft.com/office/officeart/2005/8/layout/default#1"/>
    <dgm:cxn modelId="{A5B83375-C3E1-4CB4-9899-3BDE644A6C4F}" srcId="{6010D34C-5CC4-49FA-B05B-A1E853D271ED}" destId="{397DDF81-D3E1-4688-9B3F-18E54186DBF6}" srcOrd="10" destOrd="0" parTransId="{F1BDF9AA-5DD6-4C4D-B526-62671AD27F76}" sibTransId="{B4D005CB-DD2F-492E-A977-DA2F8D394620}"/>
    <dgm:cxn modelId="{883F1A78-CC11-4CCD-93A1-CBC84BCE7DE7}" type="presOf" srcId="{BAA4A7D8-AD3C-448D-9A51-CD2B82850D49}" destId="{CB952743-27B3-4775-A153-D8115A0C2F61}" srcOrd="0" destOrd="0" presId="urn:microsoft.com/office/officeart/2005/8/layout/default#1"/>
    <dgm:cxn modelId="{BEE8D2E6-F495-433F-8C44-F03C0B06CBD1}" type="presOf" srcId="{B39810FC-B61C-49A0-8ED9-B0F12AD6E140}" destId="{85407E72-7964-4315-9C02-50D7543A18DE}" srcOrd="0" destOrd="0" presId="urn:microsoft.com/office/officeart/2005/8/layout/default#1"/>
    <dgm:cxn modelId="{E9721E18-5723-48A7-9585-B1F25E82E31F}" type="presOf" srcId="{6EF5BFD6-1A1D-417A-83C5-3879AAEAC636}" destId="{F24639EE-2CC2-42B0-804D-35A8613CA055}" srcOrd="0" destOrd="0" presId="urn:microsoft.com/office/officeart/2005/8/layout/default#1"/>
    <dgm:cxn modelId="{148470AE-D469-47B7-8BF7-54D112D11B9A}" srcId="{6010D34C-5CC4-49FA-B05B-A1E853D271ED}" destId="{A96AD67D-6C73-4BAE-B542-347ED555CFED}" srcOrd="13" destOrd="0" parTransId="{29BA4C3B-F551-4136-8801-E27DFABB3D4C}" sibTransId="{4F4523CE-1F6C-4303-8BA5-ABA9E03412B1}"/>
    <dgm:cxn modelId="{17B68B78-2954-428A-AEC3-37E7635A00D3}" srcId="{6010D34C-5CC4-49FA-B05B-A1E853D271ED}" destId="{0E8E8459-ED5B-491A-9798-384B3A06F487}" srcOrd="0" destOrd="0" parTransId="{3B01EDE4-8D07-4F3F-8146-B506C59A1611}" sibTransId="{AD98F5AF-3CE1-4A71-B57A-4BA544483070}"/>
    <dgm:cxn modelId="{A2BD030E-C902-4DCB-988B-97728AA51E67}" srcId="{6010D34C-5CC4-49FA-B05B-A1E853D271ED}" destId="{BF9C12DC-C0DA-4DB6-AAFA-1A1D6A127964}" srcOrd="4" destOrd="0" parTransId="{F928CF45-1377-439B-AE82-A83C8106B3A2}" sibTransId="{2F9CF64F-40EF-4112-B456-35EFE24AF597}"/>
    <dgm:cxn modelId="{13096E46-65D4-4A49-9AE6-38464819C74D}" srcId="{6010D34C-5CC4-49FA-B05B-A1E853D271ED}" destId="{BAA4A7D8-AD3C-448D-9A51-CD2B82850D49}" srcOrd="8" destOrd="0" parTransId="{D6A7450F-1072-4A9B-BFB4-A2767B61FF39}" sibTransId="{ECAC766A-1B96-4160-BE54-D6EE7FB4B215}"/>
    <dgm:cxn modelId="{C1BDACD8-DAA2-484B-9C8D-95CF947A3B01}" srcId="{6010D34C-5CC4-49FA-B05B-A1E853D271ED}" destId="{8DB2132D-1625-45E5-9A29-38FC7BDF637E}" srcOrd="9" destOrd="0" parTransId="{FE485988-01D0-4AE3-99E1-DF1A62BF1079}" sibTransId="{11D73C3F-A220-459F-A1BD-B4DC34F9113D}"/>
    <dgm:cxn modelId="{05CB49A7-BC7B-4FBB-AEB1-CD3BB99340AA}" srcId="{6010D34C-5CC4-49FA-B05B-A1E853D271ED}" destId="{DF08996A-586D-421A-9AFA-37BE48AEF6DE}" srcOrd="5" destOrd="0" parTransId="{67831BB5-2564-4931-8BB2-64A7765626C0}" sibTransId="{1CC8AD17-0C47-467D-A7BE-AAAB4705FEFF}"/>
    <dgm:cxn modelId="{FD0601A1-8CBE-4B5B-893F-AA80DDFC2CA2}" type="presOf" srcId="{82261C8B-9BF3-4326-A523-FA326E8171CF}" destId="{5A892B99-D932-49CD-A1B2-B9875E30A958}" srcOrd="0" destOrd="0" presId="urn:microsoft.com/office/officeart/2005/8/layout/default#1"/>
    <dgm:cxn modelId="{5E33B7FC-3808-412E-A7DD-3E43147C6E79}" srcId="{6010D34C-5CC4-49FA-B05B-A1E853D271ED}" destId="{82316AC0-36DE-4D0C-A6EE-78822FC2BACD}" srcOrd="12" destOrd="0" parTransId="{5943244F-3356-4AA1-8D7F-97A56860D15B}" sibTransId="{BC12AC20-45E8-4D96-9E2E-4B938BFE1DFB}"/>
    <dgm:cxn modelId="{A2EA5046-8FB0-45A8-ABD2-51BD998D0629}" type="presOf" srcId="{82316AC0-36DE-4D0C-A6EE-78822FC2BACD}" destId="{AED8B265-E25F-44B1-908D-03C834EFC362}" srcOrd="0" destOrd="0" presId="urn:microsoft.com/office/officeart/2005/8/layout/default#1"/>
    <dgm:cxn modelId="{0F7EE02F-0B80-449E-94BB-CB5A51EAB258}" type="presOf" srcId="{6010D34C-5CC4-49FA-B05B-A1E853D271ED}" destId="{496A9D8C-9261-4B54-8344-C493D0EF89B3}" srcOrd="0" destOrd="0" presId="urn:microsoft.com/office/officeart/2005/8/layout/default#1"/>
    <dgm:cxn modelId="{B042267D-8870-45C0-8569-D299243C7863}" type="presOf" srcId="{DF08996A-586D-421A-9AFA-37BE48AEF6DE}" destId="{3BBF21F1-7D89-4EB3-821F-6BB531B0EB5F}" srcOrd="0" destOrd="0" presId="urn:microsoft.com/office/officeart/2005/8/layout/default#1"/>
    <dgm:cxn modelId="{C07D45F8-F3C5-454C-9141-25D06935A6D7}" type="presOf" srcId="{B19F4888-2DCE-453B-8466-1F65BC42DAB0}" destId="{ADE9787E-3832-4639-A1AA-142E959AEFC4}" srcOrd="0" destOrd="0" presId="urn:microsoft.com/office/officeart/2005/8/layout/default#1"/>
    <dgm:cxn modelId="{6DCCA3B2-88DF-474C-BEA7-33F9F0BBDD49}" type="presOf" srcId="{397DDF81-D3E1-4688-9B3F-18E54186DBF6}" destId="{215648D1-BF2A-4770-B844-20337429A186}" srcOrd="0" destOrd="0" presId="urn:microsoft.com/office/officeart/2005/8/layout/default#1"/>
    <dgm:cxn modelId="{919BF965-BF84-428B-BE76-5043EB1DE957}" srcId="{6010D34C-5CC4-49FA-B05B-A1E853D271ED}" destId="{82261C8B-9BF3-4326-A523-FA326E8171CF}" srcOrd="11" destOrd="0" parTransId="{883BBFF7-5E63-48EC-8230-74B48F74EA12}" sibTransId="{19E05333-C8B8-424F-9122-9A4C11DBC1FC}"/>
    <dgm:cxn modelId="{0AB6697E-681F-45AC-AF7F-272F0D645A63}" type="presParOf" srcId="{496A9D8C-9261-4B54-8344-C493D0EF89B3}" destId="{FDE280A9-96FE-40F3-9AEB-E175B90AB53C}" srcOrd="0" destOrd="0" presId="urn:microsoft.com/office/officeart/2005/8/layout/default#1"/>
    <dgm:cxn modelId="{75AE0D4E-E0D5-4AAA-B2B1-82ED24FF8D24}" type="presParOf" srcId="{496A9D8C-9261-4B54-8344-C493D0EF89B3}" destId="{FAA76393-430B-4E43-B024-F10E6EB815B8}" srcOrd="1" destOrd="0" presId="urn:microsoft.com/office/officeart/2005/8/layout/default#1"/>
    <dgm:cxn modelId="{59A0481C-76B0-47BF-B2F8-F731E47CB776}" type="presParOf" srcId="{496A9D8C-9261-4B54-8344-C493D0EF89B3}" destId="{884F2AF1-0DE5-4319-AD98-FA81548062B7}" srcOrd="2" destOrd="0" presId="urn:microsoft.com/office/officeart/2005/8/layout/default#1"/>
    <dgm:cxn modelId="{2A6CFBD7-DA27-4047-8F90-ED5565CC3641}" type="presParOf" srcId="{496A9D8C-9261-4B54-8344-C493D0EF89B3}" destId="{333B4539-1AE5-4FB4-A8D2-E97C02967181}" srcOrd="3" destOrd="0" presId="urn:microsoft.com/office/officeart/2005/8/layout/default#1"/>
    <dgm:cxn modelId="{8467FE5D-6002-4948-8A20-23E9B19323C5}" type="presParOf" srcId="{496A9D8C-9261-4B54-8344-C493D0EF89B3}" destId="{5A5F601A-104E-4477-BFD8-72FF8F1019B2}" srcOrd="4" destOrd="0" presId="urn:microsoft.com/office/officeart/2005/8/layout/default#1"/>
    <dgm:cxn modelId="{58CCA462-1EBB-46A4-89F7-527315DD66A7}" type="presParOf" srcId="{496A9D8C-9261-4B54-8344-C493D0EF89B3}" destId="{2FB536AF-9CFA-4895-B3A6-DC5CD2961981}" srcOrd="5" destOrd="0" presId="urn:microsoft.com/office/officeart/2005/8/layout/default#1"/>
    <dgm:cxn modelId="{9FF78DE3-EC45-4309-80B9-075C23ABFB5D}" type="presParOf" srcId="{496A9D8C-9261-4B54-8344-C493D0EF89B3}" destId="{E812ACAF-3500-492D-9134-78C20E3C2FCA}" srcOrd="6" destOrd="0" presId="urn:microsoft.com/office/officeart/2005/8/layout/default#1"/>
    <dgm:cxn modelId="{4BE0E6FD-EFE1-48F4-A89B-6F17B0369E2E}" type="presParOf" srcId="{496A9D8C-9261-4B54-8344-C493D0EF89B3}" destId="{DA6B5A42-11D8-4DC5-85DB-DEAFE4CE1B2A}" srcOrd="7" destOrd="0" presId="urn:microsoft.com/office/officeart/2005/8/layout/default#1"/>
    <dgm:cxn modelId="{C030EB68-41E6-4B2D-A5B5-87E4788C3B04}" type="presParOf" srcId="{496A9D8C-9261-4B54-8344-C493D0EF89B3}" destId="{0A23C6E0-C091-4082-B449-4F2E40168CE1}" srcOrd="8" destOrd="0" presId="urn:microsoft.com/office/officeart/2005/8/layout/default#1"/>
    <dgm:cxn modelId="{173E5353-AFF9-4062-9007-BB95CF8BD4FE}" type="presParOf" srcId="{496A9D8C-9261-4B54-8344-C493D0EF89B3}" destId="{61B8DE40-0C32-4B0F-A3F8-B1DB7CE7776D}" srcOrd="9" destOrd="0" presId="urn:microsoft.com/office/officeart/2005/8/layout/default#1"/>
    <dgm:cxn modelId="{FA8C8279-7C26-41C5-8808-20518049E15C}" type="presParOf" srcId="{496A9D8C-9261-4B54-8344-C493D0EF89B3}" destId="{3BBF21F1-7D89-4EB3-821F-6BB531B0EB5F}" srcOrd="10" destOrd="0" presId="urn:microsoft.com/office/officeart/2005/8/layout/default#1"/>
    <dgm:cxn modelId="{1BF63ABB-CB7C-45AB-9365-539E1CD8788D}" type="presParOf" srcId="{496A9D8C-9261-4B54-8344-C493D0EF89B3}" destId="{E95E2869-3B83-4B66-BAB5-9665E45EE6AD}" srcOrd="11" destOrd="0" presId="urn:microsoft.com/office/officeart/2005/8/layout/default#1"/>
    <dgm:cxn modelId="{77850274-D522-4756-A3F2-08D71CC8C34E}" type="presParOf" srcId="{496A9D8C-9261-4B54-8344-C493D0EF89B3}" destId="{85407E72-7964-4315-9C02-50D7543A18DE}" srcOrd="12" destOrd="0" presId="urn:microsoft.com/office/officeart/2005/8/layout/default#1"/>
    <dgm:cxn modelId="{F312FB4D-51E5-432E-9BA0-96DDEED9AC7F}" type="presParOf" srcId="{496A9D8C-9261-4B54-8344-C493D0EF89B3}" destId="{0D645A09-7D8A-4592-A60D-7388263301CA}" srcOrd="13" destOrd="0" presId="urn:microsoft.com/office/officeart/2005/8/layout/default#1"/>
    <dgm:cxn modelId="{F032A03B-C4BC-4A43-BAB0-8E3AF72FAA80}" type="presParOf" srcId="{496A9D8C-9261-4B54-8344-C493D0EF89B3}" destId="{ADE9787E-3832-4639-A1AA-142E959AEFC4}" srcOrd="14" destOrd="0" presId="urn:microsoft.com/office/officeart/2005/8/layout/default#1"/>
    <dgm:cxn modelId="{6E580034-6F82-41A7-9869-DB8DF8DFF376}" type="presParOf" srcId="{496A9D8C-9261-4B54-8344-C493D0EF89B3}" destId="{9E9BA12C-F84B-4087-AE5F-B120403587F3}" srcOrd="15" destOrd="0" presId="urn:microsoft.com/office/officeart/2005/8/layout/default#1"/>
    <dgm:cxn modelId="{A6B671F1-AA5D-4095-95BA-E97E16034985}" type="presParOf" srcId="{496A9D8C-9261-4B54-8344-C493D0EF89B3}" destId="{CB952743-27B3-4775-A153-D8115A0C2F61}" srcOrd="16" destOrd="0" presId="urn:microsoft.com/office/officeart/2005/8/layout/default#1"/>
    <dgm:cxn modelId="{9C5C83ED-B62C-43FE-B5D0-FB7FE001C18B}" type="presParOf" srcId="{496A9D8C-9261-4B54-8344-C493D0EF89B3}" destId="{5376C034-168D-4FB8-A2B5-8871B05836EB}" srcOrd="17" destOrd="0" presId="urn:microsoft.com/office/officeart/2005/8/layout/default#1"/>
    <dgm:cxn modelId="{2CB3AC30-EFA6-4A39-83A1-28608C2DE94D}" type="presParOf" srcId="{496A9D8C-9261-4B54-8344-C493D0EF89B3}" destId="{B52F30F7-7CC6-44C6-B314-7BACEE841E05}" srcOrd="18" destOrd="0" presId="urn:microsoft.com/office/officeart/2005/8/layout/default#1"/>
    <dgm:cxn modelId="{6397C166-4769-4963-8345-D7FD178B7F7A}" type="presParOf" srcId="{496A9D8C-9261-4B54-8344-C493D0EF89B3}" destId="{6868F010-1EF3-45F8-B4D5-325C150C35BD}" srcOrd="19" destOrd="0" presId="urn:microsoft.com/office/officeart/2005/8/layout/default#1"/>
    <dgm:cxn modelId="{B8E95AA7-0202-4C4B-8D0A-93DB6639EE57}" type="presParOf" srcId="{496A9D8C-9261-4B54-8344-C493D0EF89B3}" destId="{215648D1-BF2A-4770-B844-20337429A186}" srcOrd="20" destOrd="0" presId="urn:microsoft.com/office/officeart/2005/8/layout/default#1"/>
    <dgm:cxn modelId="{1745C041-F6A6-443A-8806-AB9DC2E8213E}" type="presParOf" srcId="{496A9D8C-9261-4B54-8344-C493D0EF89B3}" destId="{8BED80F9-349F-40CE-BDCB-0AE5EA55CAE7}" srcOrd="21" destOrd="0" presId="urn:microsoft.com/office/officeart/2005/8/layout/default#1"/>
    <dgm:cxn modelId="{C6A77356-4D21-46F1-A15D-49D894DBF441}" type="presParOf" srcId="{496A9D8C-9261-4B54-8344-C493D0EF89B3}" destId="{5A892B99-D932-49CD-A1B2-B9875E30A958}" srcOrd="22" destOrd="0" presId="urn:microsoft.com/office/officeart/2005/8/layout/default#1"/>
    <dgm:cxn modelId="{352B72B5-DBCF-419B-B9B7-87D7056179BF}" type="presParOf" srcId="{496A9D8C-9261-4B54-8344-C493D0EF89B3}" destId="{1B4FE790-1EA6-47EB-9AF3-5F346ECA043E}" srcOrd="23" destOrd="0" presId="urn:microsoft.com/office/officeart/2005/8/layout/default#1"/>
    <dgm:cxn modelId="{EC2278D4-1473-4273-9C6C-1DFCA447D893}" type="presParOf" srcId="{496A9D8C-9261-4B54-8344-C493D0EF89B3}" destId="{AED8B265-E25F-44B1-908D-03C834EFC362}" srcOrd="24" destOrd="0" presId="urn:microsoft.com/office/officeart/2005/8/layout/default#1"/>
    <dgm:cxn modelId="{AD7D5A4A-DC80-417D-A299-C785595DA8C7}" type="presParOf" srcId="{496A9D8C-9261-4B54-8344-C493D0EF89B3}" destId="{95FE54C6-E04F-4531-B46A-A84C9A2E0DE0}" srcOrd="25" destOrd="0" presId="urn:microsoft.com/office/officeart/2005/8/layout/default#1"/>
    <dgm:cxn modelId="{8BF43596-2950-4ED0-B80B-99655E4C2560}" type="presParOf" srcId="{496A9D8C-9261-4B54-8344-C493D0EF89B3}" destId="{6D68CE97-DB21-403C-80C9-9C3018A83E2A}" srcOrd="26" destOrd="0" presId="urn:microsoft.com/office/officeart/2005/8/layout/default#1"/>
    <dgm:cxn modelId="{EFE4EF53-9317-46C7-9EE3-3622B98B5055}" type="presParOf" srcId="{496A9D8C-9261-4B54-8344-C493D0EF89B3}" destId="{D271E2F5-3872-476E-B30A-635497251C9D}" srcOrd="27" destOrd="0" presId="urn:microsoft.com/office/officeart/2005/8/layout/default#1"/>
    <dgm:cxn modelId="{F0DDD275-8324-4768-B8EE-5C633D6D361C}" type="presParOf" srcId="{496A9D8C-9261-4B54-8344-C493D0EF89B3}" destId="{F24639EE-2CC2-42B0-804D-35A8613CA055}" srcOrd="28" destOrd="0" presId="urn:microsoft.com/office/officeart/2005/8/layout/default#1"/>
    <dgm:cxn modelId="{F24A541B-CD33-43F0-A5BC-53EE18E6B20A}" type="presParOf" srcId="{496A9D8C-9261-4B54-8344-C493D0EF89B3}" destId="{7750570F-4D6A-4E99-A289-A79F5065DA34}" srcOrd="29" destOrd="0" presId="urn:microsoft.com/office/officeart/2005/8/layout/default#1"/>
    <dgm:cxn modelId="{2266C62D-EF4B-41A1-840D-8221F378B232}" type="presParOf" srcId="{496A9D8C-9261-4B54-8344-C493D0EF89B3}" destId="{4F4E9FD2-BD19-4EDA-AD7D-7266A22E4C5A}" srcOrd="3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EF3B68A-F7C4-4D71-A823-442E3BDB5C20}">
      <dsp:nvSpPr>
        <dsp:cNvPr id="0" name=""/>
        <dsp:cNvSpPr/>
      </dsp:nvSpPr>
      <dsp:spPr>
        <a:xfrm>
          <a:off x="0" y="496814"/>
          <a:ext cx="8100392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3FD7CF-B19C-4160-BDDE-3DC588D84EF3}">
      <dsp:nvSpPr>
        <dsp:cNvPr id="0" name=""/>
        <dsp:cNvSpPr/>
      </dsp:nvSpPr>
      <dsp:spPr>
        <a:xfrm>
          <a:off x="405019" y="29444"/>
          <a:ext cx="5854898" cy="821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323" tIns="0" rIns="21432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Детские поликлиники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05019" y="29444"/>
        <a:ext cx="5854898" cy="821610"/>
      </dsp:txXfrm>
    </dsp:sp>
    <dsp:sp modelId="{9BDDE395-5DA2-4F6F-98E5-C6E86B9C19E9}">
      <dsp:nvSpPr>
        <dsp:cNvPr id="0" name=""/>
        <dsp:cNvSpPr/>
      </dsp:nvSpPr>
      <dsp:spPr>
        <a:xfrm>
          <a:off x="0" y="1773690"/>
          <a:ext cx="8100392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2613BA-08D6-452A-A115-3C0F6E924A47}">
      <dsp:nvSpPr>
        <dsp:cNvPr id="0" name=""/>
        <dsp:cNvSpPr/>
      </dsp:nvSpPr>
      <dsp:spPr>
        <a:xfrm>
          <a:off x="405019" y="1231214"/>
          <a:ext cx="5869357" cy="8967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323" tIns="0" rIns="21432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Центр диагностики и консультирования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05019" y="1231214"/>
        <a:ext cx="5869357" cy="896716"/>
      </dsp:txXfrm>
    </dsp:sp>
    <dsp:sp modelId="{906C566A-F98D-49A7-A9BC-C9D968F4790B}">
      <dsp:nvSpPr>
        <dsp:cNvPr id="0" name=""/>
        <dsp:cNvSpPr/>
      </dsp:nvSpPr>
      <dsp:spPr>
        <a:xfrm>
          <a:off x="0" y="3081073"/>
          <a:ext cx="8100392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D02D28-8557-44DD-A7F6-7E8A9D65F545}">
      <dsp:nvSpPr>
        <dsp:cNvPr id="0" name=""/>
        <dsp:cNvSpPr/>
      </dsp:nvSpPr>
      <dsp:spPr>
        <a:xfrm>
          <a:off x="395538" y="2533772"/>
          <a:ext cx="5879734" cy="9272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323" tIns="0" rIns="21432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ГАПОУ «Нижнекамский Педагогический колледж»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95538" y="2533772"/>
        <a:ext cx="5879734" cy="927223"/>
      </dsp:txXfrm>
    </dsp:sp>
    <dsp:sp modelId="{8B7C2C52-1865-493A-A59B-17725EC0E19C}">
      <dsp:nvSpPr>
        <dsp:cNvPr id="0" name=""/>
        <dsp:cNvSpPr/>
      </dsp:nvSpPr>
      <dsp:spPr>
        <a:xfrm>
          <a:off x="0" y="4334307"/>
          <a:ext cx="8100392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85BF90-4857-4F8D-B6C1-DC166407930A}">
      <dsp:nvSpPr>
        <dsp:cNvPr id="0" name=""/>
        <dsp:cNvSpPr/>
      </dsp:nvSpPr>
      <dsp:spPr>
        <a:xfrm>
          <a:off x="401009" y="3845909"/>
          <a:ext cx="5839645" cy="8730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323" tIns="0" rIns="21432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Филиал Казанского инновационного университета имени В. Г.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Тимирясова</a:t>
          </a:r>
          <a:endParaRPr lang="ru-RU" sz="20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401009" y="3845909"/>
        <a:ext cx="5839645" cy="87307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EF3B68A-F7C4-4D71-A823-442E3BDB5C20}">
      <dsp:nvSpPr>
        <dsp:cNvPr id="0" name=""/>
        <dsp:cNvSpPr/>
      </dsp:nvSpPr>
      <dsp:spPr>
        <a:xfrm>
          <a:off x="0" y="611519"/>
          <a:ext cx="8100392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3FD7CF-B19C-4160-BDDE-3DC588D84EF3}">
      <dsp:nvSpPr>
        <dsp:cNvPr id="0" name=""/>
        <dsp:cNvSpPr/>
      </dsp:nvSpPr>
      <dsp:spPr>
        <a:xfrm>
          <a:off x="405019" y="7833"/>
          <a:ext cx="6897945" cy="10612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323" tIns="0" rIns="21432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Дефектологи дошкольного образовательного учреждения № 63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05019" y="7833"/>
        <a:ext cx="6897945" cy="1061246"/>
      </dsp:txXfrm>
    </dsp:sp>
    <dsp:sp modelId="{906C566A-F98D-49A7-A9BC-C9D968F4790B}">
      <dsp:nvSpPr>
        <dsp:cNvPr id="0" name=""/>
        <dsp:cNvSpPr/>
      </dsp:nvSpPr>
      <dsp:spPr>
        <a:xfrm>
          <a:off x="0" y="2300223"/>
          <a:ext cx="8100392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D02D28-8557-44DD-A7F6-7E8A9D65F545}">
      <dsp:nvSpPr>
        <dsp:cNvPr id="0" name=""/>
        <dsp:cNvSpPr/>
      </dsp:nvSpPr>
      <dsp:spPr>
        <a:xfrm>
          <a:off x="395538" y="1593292"/>
          <a:ext cx="6879857" cy="11976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323" tIns="0" rIns="21432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Центр социальной помощи семье и детям «Веста»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95538" y="1593292"/>
        <a:ext cx="6879857" cy="1197663"/>
      </dsp:txXfrm>
    </dsp:sp>
    <dsp:sp modelId="{E5A720DF-DAE6-4C9C-8CD2-6481B476A323}">
      <dsp:nvSpPr>
        <dsp:cNvPr id="0" name=""/>
        <dsp:cNvSpPr/>
      </dsp:nvSpPr>
      <dsp:spPr>
        <a:xfrm>
          <a:off x="0" y="4179518"/>
          <a:ext cx="8100392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42F8FE-F906-4E40-A179-1B27D798CB9E}">
      <dsp:nvSpPr>
        <dsp:cNvPr id="0" name=""/>
        <dsp:cNvSpPr/>
      </dsp:nvSpPr>
      <dsp:spPr>
        <a:xfrm>
          <a:off x="395538" y="3238107"/>
          <a:ext cx="6902708" cy="13882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323" tIns="0" rIns="21432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Отдел опеки и попечительства исполнительного комитета Нижнекамского муниципального района Республики Татарстан</a:t>
          </a:r>
        </a:p>
      </dsp:txBody>
      <dsp:txXfrm>
        <a:off x="395538" y="3238107"/>
        <a:ext cx="6902708" cy="138825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DE280A9-96FE-40F3-9AEB-E175B90AB53C}">
      <dsp:nvSpPr>
        <dsp:cNvPr id="0" name=""/>
        <dsp:cNvSpPr/>
      </dsp:nvSpPr>
      <dsp:spPr>
        <a:xfrm>
          <a:off x="2323" y="294026"/>
          <a:ext cx="1843016" cy="1105810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Для ДОУ</a:t>
          </a:r>
          <a:endParaRPr lang="ru-RU" sz="2000" b="1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323" y="294026"/>
        <a:ext cx="1843016" cy="1105810"/>
      </dsp:txXfrm>
    </dsp:sp>
    <dsp:sp modelId="{884F2AF1-0DE5-4319-AD98-FA81548062B7}">
      <dsp:nvSpPr>
        <dsp:cNvPr id="0" name=""/>
        <dsp:cNvSpPr/>
      </dsp:nvSpPr>
      <dsp:spPr>
        <a:xfrm>
          <a:off x="2029641" y="294026"/>
          <a:ext cx="1843016" cy="1105810"/>
        </a:xfrm>
        <a:prstGeom prst="rect">
          <a:avLst/>
        </a:prstGeom>
        <a:solidFill>
          <a:schemeClr val="accent2">
            <a:shade val="80000"/>
            <a:hueOff val="-15868"/>
            <a:satOff val="-2856"/>
            <a:lumOff val="230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установление долгосрочных и взаимовыгодных связей с социальными партнерами</a:t>
          </a:r>
        </a:p>
      </dsp:txBody>
      <dsp:txXfrm>
        <a:off x="2029641" y="294026"/>
        <a:ext cx="1843016" cy="1105810"/>
      </dsp:txXfrm>
    </dsp:sp>
    <dsp:sp modelId="{5A5F601A-104E-4477-BFD8-72FF8F1019B2}">
      <dsp:nvSpPr>
        <dsp:cNvPr id="0" name=""/>
        <dsp:cNvSpPr/>
      </dsp:nvSpPr>
      <dsp:spPr>
        <a:xfrm>
          <a:off x="4056959" y="294026"/>
          <a:ext cx="1843016" cy="1105810"/>
        </a:xfrm>
        <a:prstGeom prst="rect">
          <a:avLst/>
        </a:prstGeom>
        <a:solidFill>
          <a:schemeClr val="accent2">
            <a:shade val="80000"/>
            <a:hueOff val="-31736"/>
            <a:satOff val="-5712"/>
            <a:lumOff val="461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оснащение материально-технической базы консультационного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центра</a:t>
          </a:r>
        </a:p>
      </dsp:txBody>
      <dsp:txXfrm>
        <a:off x="4056959" y="294026"/>
        <a:ext cx="1843016" cy="1105810"/>
      </dsp:txXfrm>
    </dsp:sp>
    <dsp:sp modelId="{E812ACAF-3500-492D-9134-78C20E3C2FCA}">
      <dsp:nvSpPr>
        <dsp:cNvPr id="0" name=""/>
        <dsp:cNvSpPr/>
      </dsp:nvSpPr>
      <dsp:spPr>
        <a:xfrm>
          <a:off x="6084278" y="294026"/>
          <a:ext cx="1843016" cy="1105810"/>
        </a:xfrm>
        <a:prstGeom prst="rect">
          <a:avLst/>
        </a:prstGeom>
        <a:solidFill>
          <a:schemeClr val="accent2">
            <a:shade val="80000"/>
            <a:hueOff val="-47604"/>
            <a:satOff val="-8568"/>
            <a:lumOff val="691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повышение рейтинга дошкольного учреждения и конкурентоспособности</a:t>
          </a:r>
        </a:p>
      </dsp:txBody>
      <dsp:txXfrm>
        <a:off x="6084278" y="294026"/>
        <a:ext cx="1843016" cy="1105810"/>
      </dsp:txXfrm>
    </dsp:sp>
    <dsp:sp modelId="{0A23C6E0-C091-4082-B449-4F2E40168CE1}">
      <dsp:nvSpPr>
        <dsp:cNvPr id="0" name=""/>
        <dsp:cNvSpPr/>
      </dsp:nvSpPr>
      <dsp:spPr>
        <a:xfrm>
          <a:off x="2323" y="1584138"/>
          <a:ext cx="1843016" cy="1105810"/>
        </a:xfrm>
        <a:prstGeom prst="rect">
          <a:avLst/>
        </a:prstGeom>
        <a:solidFill>
          <a:schemeClr val="accent2">
            <a:shade val="80000"/>
            <a:hueOff val="-63472"/>
            <a:satOff val="-11424"/>
            <a:lumOff val="922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Для педагогов</a:t>
          </a:r>
        </a:p>
      </dsp:txBody>
      <dsp:txXfrm>
        <a:off x="2323" y="1584138"/>
        <a:ext cx="1843016" cy="1105810"/>
      </dsp:txXfrm>
    </dsp:sp>
    <dsp:sp modelId="{3BBF21F1-7D89-4EB3-821F-6BB531B0EB5F}">
      <dsp:nvSpPr>
        <dsp:cNvPr id="0" name=""/>
        <dsp:cNvSpPr/>
      </dsp:nvSpPr>
      <dsp:spPr>
        <a:xfrm>
          <a:off x="2029641" y="1584138"/>
          <a:ext cx="1843016" cy="1105810"/>
        </a:xfrm>
        <a:prstGeom prst="rect">
          <a:avLst/>
        </a:prstGeom>
        <a:solidFill>
          <a:schemeClr val="accent2">
            <a:shade val="80000"/>
            <a:hueOff val="-79340"/>
            <a:satOff val="-14280"/>
            <a:lumOff val="115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повышение качества консультирования родителей детей раннего и дошкольного возраста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2029641" y="1584138"/>
        <a:ext cx="1843016" cy="1105810"/>
      </dsp:txXfrm>
    </dsp:sp>
    <dsp:sp modelId="{85407E72-7964-4315-9C02-50D7543A18DE}">
      <dsp:nvSpPr>
        <dsp:cNvPr id="0" name=""/>
        <dsp:cNvSpPr/>
      </dsp:nvSpPr>
      <dsp:spPr>
        <a:xfrm>
          <a:off x="4056959" y="1584138"/>
          <a:ext cx="1843016" cy="1105810"/>
        </a:xfrm>
        <a:prstGeom prst="rect">
          <a:avLst/>
        </a:prstGeom>
        <a:solidFill>
          <a:schemeClr val="accent2">
            <a:shade val="80000"/>
            <a:hueOff val="-95208"/>
            <a:satOff val="-17136"/>
            <a:lumOff val="1383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создание условий для профессионального развития педагогов  консультационного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центра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4056959" y="1584138"/>
        <a:ext cx="1843016" cy="1105810"/>
      </dsp:txXfrm>
    </dsp:sp>
    <dsp:sp modelId="{ADE9787E-3832-4639-A1AA-142E959AEFC4}">
      <dsp:nvSpPr>
        <dsp:cNvPr id="0" name=""/>
        <dsp:cNvSpPr/>
      </dsp:nvSpPr>
      <dsp:spPr>
        <a:xfrm>
          <a:off x="6056983" y="1546297"/>
          <a:ext cx="1843016" cy="1105810"/>
        </a:xfrm>
        <a:prstGeom prst="rect">
          <a:avLst/>
        </a:prstGeom>
        <a:solidFill>
          <a:schemeClr val="accent2">
            <a:shade val="80000"/>
            <a:hueOff val="-111076"/>
            <a:satOff val="-19992"/>
            <a:lumOff val="1614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повышение компетентности в области инновационных технологий</a:t>
          </a:r>
          <a:endParaRPr lang="ru-RU" sz="1200" kern="1200" dirty="0">
            <a:solidFill>
              <a:schemeClr val="tx1"/>
            </a:solidFill>
          </a:endParaRPr>
        </a:p>
      </dsp:txBody>
      <dsp:txXfrm>
        <a:off x="6056983" y="1546297"/>
        <a:ext cx="1843016" cy="1105810"/>
      </dsp:txXfrm>
    </dsp:sp>
    <dsp:sp modelId="{CB952743-27B3-4775-A153-D8115A0C2F61}">
      <dsp:nvSpPr>
        <dsp:cNvPr id="0" name=""/>
        <dsp:cNvSpPr/>
      </dsp:nvSpPr>
      <dsp:spPr>
        <a:xfrm>
          <a:off x="2323" y="2874249"/>
          <a:ext cx="1843016" cy="1105810"/>
        </a:xfrm>
        <a:prstGeom prst="rect">
          <a:avLst/>
        </a:prstGeom>
        <a:solidFill>
          <a:schemeClr val="accent2">
            <a:shade val="80000"/>
            <a:hueOff val="-126943"/>
            <a:satOff val="-22848"/>
            <a:lumOff val="1844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Для родителей и детей</a:t>
          </a:r>
        </a:p>
      </dsp:txBody>
      <dsp:txXfrm>
        <a:off x="2323" y="2874249"/>
        <a:ext cx="1843016" cy="1105810"/>
      </dsp:txXfrm>
    </dsp:sp>
    <dsp:sp modelId="{B52F30F7-7CC6-44C6-B314-7BACEE841E05}">
      <dsp:nvSpPr>
        <dsp:cNvPr id="0" name=""/>
        <dsp:cNvSpPr/>
      </dsp:nvSpPr>
      <dsp:spPr>
        <a:xfrm>
          <a:off x="2029641" y="2874249"/>
          <a:ext cx="1843016" cy="1105810"/>
        </a:xfrm>
        <a:prstGeom prst="rect">
          <a:avLst/>
        </a:prstGeom>
        <a:solidFill>
          <a:schemeClr val="accent2">
            <a:shade val="80000"/>
            <a:hueOff val="-142811"/>
            <a:satOff val="-25704"/>
            <a:lumOff val="2075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повышение компетенции родителей в вопросах воспитания и образования детей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2029641" y="2874249"/>
        <a:ext cx="1843016" cy="1105810"/>
      </dsp:txXfrm>
    </dsp:sp>
    <dsp:sp modelId="{215648D1-BF2A-4770-B844-20337429A186}">
      <dsp:nvSpPr>
        <dsp:cNvPr id="0" name=""/>
        <dsp:cNvSpPr/>
      </dsp:nvSpPr>
      <dsp:spPr>
        <a:xfrm>
          <a:off x="4056959" y="2874249"/>
          <a:ext cx="1843016" cy="1105810"/>
        </a:xfrm>
        <a:prstGeom prst="rect">
          <a:avLst/>
        </a:prstGeom>
        <a:solidFill>
          <a:schemeClr val="accent2">
            <a:shade val="80000"/>
            <a:hueOff val="-158679"/>
            <a:satOff val="-28560"/>
            <a:lumOff val="2306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предупреждение негативных сценариев развития детей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4056959" y="2874249"/>
        <a:ext cx="1843016" cy="1105810"/>
      </dsp:txXfrm>
    </dsp:sp>
    <dsp:sp modelId="{5A892B99-D932-49CD-A1B2-B9875E30A958}">
      <dsp:nvSpPr>
        <dsp:cNvPr id="0" name=""/>
        <dsp:cNvSpPr/>
      </dsp:nvSpPr>
      <dsp:spPr>
        <a:xfrm>
          <a:off x="6084278" y="2874249"/>
          <a:ext cx="1843016" cy="1105810"/>
        </a:xfrm>
        <a:prstGeom prst="rect">
          <a:avLst/>
        </a:prstGeom>
        <a:solidFill>
          <a:schemeClr val="accent2">
            <a:shade val="80000"/>
            <a:hueOff val="-174547"/>
            <a:satOff val="-31416"/>
            <a:lumOff val="2536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качественная диагностика с использованием современного оборудования и привлечением необходимых специалистов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6084278" y="2874249"/>
        <a:ext cx="1843016" cy="1105810"/>
      </dsp:txXfrm>
    </dsp:sp>
    <dsp:sp modelId="{AED8B265-E25F-44B1-908D-03C834EFC362}">
      <dsp:nvSpPr>
        <dsp:cNvPr id="0" name=""/>
        <dsp:cNvSpPr/>
      </dsp:nvSpPr>
      <dsp:spPr>
        <a:xfrm>
          <a:off x="2323" y="4164361"/>
          <a:ext cx="1843016" cy="1105810"/>
        </a:xfrm>
        <a:prstGeom prst="rect">
          <a:avLst/>
        </a:prstGeom>
        <a:solidFill>
          <a:schemeClr val="accent2">
            <a:shade val="80000"/>
            <a:hueOff val="-190415"/>
            <a:satOff val="-34272"/>
            <a:lumOff val="2767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Для социальных партнеров</a:t>
          </a:r>
          <a:endParaRPr lang="ru-RU" sz="2000" b="1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323" y="4164361"/>
        <a:ext cx="1843016" cy="1105810"/>
      </dsp:txXfrm>
    </dsp:sp>
    <dsp:sp modelId="{6D68CE97-DB21-403C-80C9-9C3018A83E2A}">
      <dsp:nvSpPr>
        <dsp:cNvPr id="0" name=""/>
        <dsp:cNvSpPr/>
      </dsp:nvSpPr>
      <dsp:spPr>
        <a:xfrm>
          <a:off x="2029641" y="4164361"/>
          <a:ext cx="1843016" cy="1105810"/>
        </a:xfrm>
        <a:prstGeom prst="rect">
          <a:avLst/>
        </a:prstGeom>
        <a:solidFill>
          <a:schemeClr val="accent2">
            <a:shade val="80000"/>
            <a:hueOff val="-206283"/>
            <a:satOff val="-37128"/>
            <a:lumOff val="2997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установление долгосрочных   и взаимовыгодных связей с дошкольным учреждением</a:t>
          </a:r>
        </a:p>
      </dsp:txBody>
      <dsp:txXfrm>
        <a:off x="2029641" y="4164361"/>
        <a:ext cx="1843016" cy="1105810"/>
      </dsp:txXfrm>
    </dsp:sp>
    <dsp:sp modelId="{F24639EE-2CC2-42B0-804D-35A8613CA055}">
      <dsp:nvSpPr>
        <dsp:cNvPr id="0" name=""/>
        <dsp:cNvSpPr/>
      </dsp:nvSpPr>
      <dsp:spPr>
        <a:xfrm>
          <a:off x="4056959" y="4164361"/>
          <a:ext cx="1843016" cy="1105810"/>
        </a:xfrm>
        <a:prstGeom prst="rect">
          <a:avLst/>
        </a:prstGeom>
        <a:solidFill>
          <a:schemeClr val="accent2">
            <a:shade val="80000"/>
            <a:hueOff val="-222151"/>
            <a:satOff val="-39984"/>
            <a:lumOff val="3228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обеспечение информационной осведомленности социальных партнеров о деятельности консультационного центра  ДОУ</a:t>
          </a:r>
        </a:p>
      </dsp:txBody>
      <dsp:txXfrm>
        <a:off x="4056959" y="4164361"/>
        <a:ext cx="1843016" cy="1105810"/>
      </dsp:txXfrm>
    </dsp:sp>
    <dsp:sp modelId="{4F4E9FD2-BD19-4EDA-AD7D-7266A22E4C5A}">
      <dsp:nvSpPr>
        <dsp:cNvPr id="0" name=""/>
        <dsp:cNvSpPr/>
      </dsp:nvSpPr>
      <dsp:spPr>
        <a:xfrm>
          <a:off x="6084278" y="4164361"/>
          <a:ext cx="1843016" cy="1105810"/>
        </a:xfrm>
        <a:prstGeom prst="rect">
          <a:avLst/>
        </a:prstGeom>
        <a:solidFill>
          <a:schemeClr val="accent2">
            <a:shade val="80000"/>
            <a:hueOff val="-238019"/>
            <a:satOff val="-42840"/>
            <a:lumOff val="3459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повышение результативности работы всех участников речевого взаимодействия</a:t>
          </a:r>
        </a:p>
      </dsp:txBody>
      <dsp:txXfrm>
        <a:off x="6084278" y="4164361"/>
        <a:ext cx="1843016" cy="11058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67C31-812B-4019-A78D-D6FE66A4C602}" type="datetimeFigureOut">
              <a:rPr lang="ru-RU" smtClean="0"/>
              <a:pPr/>
              <a:t>31.07.2022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475C8-1A84-4FE6-8244-A1082CC81D1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50920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67C31-812B-4019-A78D-D6FE66A4C602}" type="datetimeFigureOut">
              <a:rPr lang="ru-RU" smtClean="0"/>
              <a:pPr/>
              <a:t>31.07.2022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475C8-1A84-4FE6-8244-A1082CC81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3945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67C31-812B-4019-A78D-D6FE66A4C602}" type="datetimeFigureOut">
              <a:rPr lang="ru-RU" smtClean="0"/>
              <a:pPr/>
              <a:t>31.07.2022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475C8-1A84-4FE6-8244-A1082CC81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5360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67C31-812B-4019-A78D-D6FE66A4C602}" type="datetimeFigureOut">
              <a:rPr lang="ru-RU" smtClean="0"/>
              <a:pPr/>
              <a:t>31.07.2022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475C8-1A84-4FE6-8244-A1082CC81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1863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67C31-812B-4019-A78D-D6FE66A4C602}" type="datetimeFigureOut">
              <a:rPr lang="ru-RU" smtClean="0"/>
              <a:pPr/>
              <a:t>31.07.2022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475C8-1A84-4FE6-8244-A1082CC81D1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16752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67C31-812B-4019-A78D-D6FE66A4C602}" type="datetimeFigureOut">
              <a:rPr lang="ru-RU" smtClean="0"/>
              <a:pPr/>
              <a:t>31.07.2022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475C8-1A84-4FE6-8244-A1082CC81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1197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67C31-812B-4019-A78D-D6FE66A4C602}" type="datetimeFigureOut">
              <a:rPr lang="ru-RU" smtClean="0"/>
              <a:pPr/>
              <a:t>31.07.2022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475C8-1A84-4FE6-8244-A1082CC81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1232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67C31-812B-4019-A78D-D6FE66A4C602}" type="datetimeFigureOut">
              <a:rPr lang="ru-RU" smtClean="0"/>
              <a:pPr/>
              <a:t>31.07.2022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475C8-1A84-4FE6-8244-A1082CC81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4710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67C31-812B-4019-A78D-D6FE66A4C602}" type="datetimeFigureOut">
              <a:rPr lang="ru-RU" smtClean="0"/>
              <a:pPr/>
              <a:t>31.07.2022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475C8-1A84-4FE6-8244-A1082CC81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5677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5E267C31-812B-4019-A78D-D6FE66A4C602}" type="datetimeFigureOut">
              <a:rPr lang="ru-RU" smtClean="0"/>
              <a:pPr/>
              <a:t>31.07.2022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A4475C8-1A84-4FE6-8244-A1082CC81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7652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67C31-812B-4019-A78D-D6FE66A4C602}" type="datetimeFigureOut">
              <a:rPr lang="ru-RU" smtClean="0"/>
              <a:pPr/>
              <a:t>31.07.2022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475C8-1A84-4FE6-8244-A1082CC81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907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B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E267C31-812B-4019-A78D-D6FE66A4C602}" type="datetimeFigureOut">
              <a:rPr lang="ru-RU" smtClean="0"/>
              <a:pPr/>
              <a:t>31.07.2022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A4475C8-1A84-4FE6-8244-A1082CC81D1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79052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619672" y="428471"/>
            <a:ext cx="69743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«Детский сад комбинированного вида 68» Нижнекамского муниципального района Республики Татарстан</a:t>
            </a:r>
            <a:r>
              <a:rPr lang="ru-RU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8" name="Picture 2" descr="C:\Users\гузель -RAY\Desktop\Презентация проекта Шаг навстречу доу 6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30447" r="7726" b="41095"/>
          <a:stretch/>
        </p:blipFill>
        <p:spPr bwMode="auto">
          <a:xfrm>
            <a:off x="0" y="1560529"/>
            <a:ext cx="9107489" cy="195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28662" y="1500174"/>
            <a:ext cx="7632848" cy="461664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endParaRPr lang="ru-RU" sz="24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«Шаг навстречу</a:t>
            </a:r>
            <a:r>
              <a:rPr lang="ru-RU" sz="2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b="1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dirty="0" smtClean="0"/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предоставление в 2022 году грантов из федерального бюджета в форме субсидий юридическим лицам в рамках реализации мероприятия </a:t>
            </a:r>
          </a:p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«Оказание услуг психолого-педагогической, методической и консультативной помощи родителям (законным представителям) детей, а также гражданам, желающим принять на воспитание в свои семьи детей, оставшихся без попечения родителей» федерального проекта «Современная школа» национального проекта «Образование» государственной программы Российской Федерации «Развитие образования» 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г.</a:t>
            </a: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6EBDF"/>
              </a:clrFrom>
              <a:clrTo>
                <a:srgbClr val="F6EBD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60280"/>
            <a:ext cx="1774090" cy="174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568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гузель -RAY\Desktop\Презентация проекта Шаг навстречу доу 6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30447" r="7726" b="41095"/>
          <a:stretch/>
        </p:blipFill>
        <p:spPr bwMode="auto">
          <a:xfrm>
            <a:off x="0" y="1560529"/>
            <a:ext cx="9107489" cy="195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429000"/>
            <a:ext cx="3786214" cy="2612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3500438"/>
            <a:ext cx="3286148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2" name="Picture 2" descr="D:\рабочий стол\4-5 лет\20220316_0850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28" y="571480"/>
            <a:ext cx="3666033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 cstate="print"/>
          <a:srcRect t="14843"/>
          <a:stretch>
            <a:fillRect/>
          </a:stretch>
        </p:blipFill>
        <p:spPr bwMode="auto">
          <a:xfrm>
            <a:off x="5572132" y="571480"/>
            <a:ext cx="3214710" cy="24590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6EBDF"/>
              </a:clrFrom>
              <a:clrTo>
                <a:srgbClr val="F6EBD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536414" cy="151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7379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28926" y="0"/>
            <a:ext cx="44372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 проекта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2708920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" name="Picture 2" descr="C:\Users\гузель -RAY\Desktop\Презентация проекта Шаг навстречу доу 6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30447" r="7726" b="41095"/>
          <a:stretch/>
        </p:blipFill>
        <p:spPr bwMode="auto">
          <a:xfrm>
            <a:off x="35496" y="1628800"/>
            <a:ext cx="9107489" cy="195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2844" y="2214554"/>
            <a:ext cx="88583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Создание необходимого спектра условий для формирования целостной системы взаимодействия муниципального бюджетного дошкольного образовательного учреждения № 68 с социальными партнерами.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Изучение правовой базы и подготовка материально-технического оснащения по проекту.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Консолидация ресурсов всех участников проекта: родители, дети, специалисты консультационного центра, специалисты поликлиники и социальных служб.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Оказание диагностической, методической, консультативной и психолого-педагогической помощи семьям, воспитывающим детей раннего дошкольного возраста, в первую очередь от 0 до 3-х лет, преимущественно не посещающих дошкольные образовательные организации.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Повышение педагогической компетентности родителей (законных представителей), воспитывающих детей раннего дошкольного возраста, в первую очередь от 0 до 3-х лет, преимущественно не посещающих дошкольные образовательные учреждения.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Анализ результативности работы консультационного центра после внедрения сетевого взаимодействия и инновационных технологий.</a:t>
            </a:r>
          </a:p>
          <a:p>
            <a:pPr algn="just">
              <a:buFont typeface="Wingdings" pitchFamily="2" charset="2"/>
              <a:buChar char="Ø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03018" y="474638"/>
            <a:ext cx="7143800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модели взаимодействия консультационного центра «Шаг навстречу» с социальными партнерами для оказания всесторонней помощи родителям (законным представителям) детей дошкольного возраста, в первую очередь от 0 до 3-х лет, преимущественно не посещающих дошкольные образовательные организации.</a:t>
            </a:r>
          </a:p>
          <a:p>
            <a:pPr algn="just"/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6EBDF"/>
              </a:clrFrom>
              <a:clrTo>
                <a:srgbClr val="F6EBD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236" t="3270" b="6617"/>
          <a:stretch/>
        </p:blipFill>
        <p:spPr>
          <a:xfrm>
            <a:off x="0" y="-99392"/>
            <a:ext cx="1942538" cy="185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2411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71736" y="500042"/>
            <a:ext cx="48782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аудитория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гузель -RAY\Desktop\Презентация проекта Шаг навстречу доу 6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30447" r="7726" b="41095"/>
          <a:stretch/>
        </p:blipFill>
        <p:spPr bwMode="auto">
          <a:xfrm>
            <a:off x="0" y="1285860"/>
            <a:ext cx="9107489" cy="195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53395" y="1556792"/>
            <a:ext cx="8313867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Font typeface="Wingdings" pitchFamily="2" charset="2"/>
              <a:buChar char="Ø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семьи, воспитывающие детей дошкольного возраста, в первую очередь от 0 до 3-х лет, преимущественно не посещающих дошкольные образовательные организации – 150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человек;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 дошкольного образовательного учреждения № 68, реализующие модель консультационного центра – 11 человек;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дефектологи дошкольного образовательного учреждения № 63;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специалисты Центра диагностики и консультирования;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специалисты поликлиники (педиатр, невролог);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специалисты социальных служб (социальная защиты, центр социальной помощи семье и детям «Веста», отдел опеки и попечительства исполнительного комитета Нижнекамского муниципального района Республики Татарстан);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студенты Нижнекамского педагогического колледжа и Казанского инновационного университета им.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Тимирясова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6EBDF"/>
              </a:clrFrom>
              <a:clrTo>
                <a:srgbClr val="F6EBD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606" y="23112"/>
            <a:ext cx="1774090" cy="174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1156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483768" y="11333"/>
            <a:ext cx="48782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гузель -RAY\Desktop\Презентация проекта Шаг навстречу доу 6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30447" r="7726" b="41095"/>
          <a:stretch/>
        </p:blipFill>
        <p:spPr bwMode="auto">
          <a:xfrm>
            <a:off x="0" y="1560529"/>
            <a:ext cx="9107489" cy="195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188640"/>
            <a:ext cx="8643998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/>
          </a:p>
          <a:p>
            <a:pPr algn="just"/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Актуальность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проекта связана  с тем, что решение вопросов по развитию и воспитанию детей, возникающих у родителей требуют участия специалистов.  В связи с этим планируем расширить сетевое взаимодействие, которое  позволит на качественно новом уровне предоставлять услуги по оказанию психолого-педагогической, методической, диагностической и консультационной помощи родителям (законным представителям) детей дошкольного возраста, в первую очередь от 0 до 3-х лет, преимущественно не посещающих дошкольные образовательные организации, с использованием метода диагностики ситуации в семье, условий развития ребенка и методического сопровождения для предупреждения негативных сценариев развития ребенка. Получение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грантовой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поддержки повысит качество консультирования за счет обогащения центра интерактивным оборудованием и методической базы.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9408" b="95122" l="344" r="97595">
                        <a14:foregroundMark x1="32646" y1="36934" x2="57732" y2="68990"/>
                        <a14:foregroundMark x1="56701" y1="80139" x2="93814" y2="46690"/>
                        <a14:foregroundMark x1="44674" y1="80139" x2="9278" y2="58537"/>
                        <a14:foregroundMark x1="9278" y1="66899" x2="24399" y2="75958"/>
                        <a14:foregroundMark x1="91753" y1="57840" x2="93814" y2="45296"/>
                        <a14:foregroundMark x1="36426" y1="33101" x2="57732" y2="37631"/>
                        <a14:foregroundMark x1="53265" y1="52265" x2="53265" y2="27526"/>
                        <a14:foregroundMark x1="46392" y1="43206" x2="65292" y2="44599"/>
                        <a14:foregroundMark x1="34708" y1="36237" x2="32646" y2="275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1607" y="-171400"/>
            <a:ext cx="1556411" cy="1535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1159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80768" y="1844824"/>
            <a:ext cx="845674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/>
          </a:p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69996" y="332656"/>
            <a:ext cx="48782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партнеры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гузель -RAY\Desktop\Презентация проекта Шаг навстречу доу 6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30447" r="7726" b="41095"/>
          <a:stretch/>
        </p:blipFill>
        <p:spPr bwMode="auto">
          <a:xfrm>
            <a:off x="1015" y="1560529"/>
            <a:ext cx="9107489" cy="195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3871052512"/>
              </p:ext>
            </p:extLst>
          </p:nvPr>
        </p:nvGraphicFramePr>
        <p:xfrm>
          <a:off x="648072" y="1196752"/>
          <a:ext cx="8100392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6EBDF"/>
              </a:clrFrom>
              <a:clrTo>
                <a:srgbClr val="F6EBD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6512" y="-171400"/>
            <a:ext cx="1774090" cy="174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5769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80768" y="1844824"/>
            <a:ext cx="845674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/>
          </a:p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37578" y="100543"/>
            <a:ext cx="71999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сетевого взаимодействия, привлекаемые в КЦ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гузель -RAY\Desktop\Презентация проекта Шаг навстречу доу 6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30447" r="7726" b="41095"/>
          <a:stretch/>
        </p:blipFill>
        <p:spPr bwMode="auto">
          <a:xfrm>
            <a:off x="1015" y="1560529"/>
            <a:ext cx="9107489" cy="195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1405473108"/>
              </p:ext>
            </p:extLst>
          </p:nvPr>
        </p:nvGraphicFramePr>
        <p:xfrm>
          <a:off x="658943" y="1340768"/>
          <a:ext cx="8100392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6EBDF"/>
              </a:clrFrom>
              <a:clrTo>
                <a:srgbClr val="F6EBD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6512" y="-171400"/>
            <a:ext cx="1774090" cy="174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5769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93621"/>
            <a:ext cx="7543800" cy="145075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Сетевое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социальными партнерами</a:t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99759768"/>
              </p:ext>
            </p:extLst>
          </p:nvPr>
        </p:nvGraphicFramePr>
        <p:xfrm>
          <a:off x="822325" y="1846263"/>
          <a:ext cx="75438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675">
                  <a:extLst>
                    <a:ext uri="{9D8B030D-6E8A-4147-A177-3AD203B41FA5}">
                      <a16:colId xmlns:a16="http://schemas.microsoft.com/office/drawing/2014/main" xmlns="" val="2116138719"/>
                    </a:ext>
                  </a:extLst>
                </a:gridCol>
                <a:gridCol w="3794125">
                  <a:extLst>
                    <a:ext uri="{9D8B030D-6E8A-4147-A177-3AD203B41FA5}">
                      <a16:colId xmlns:a16="http://schemas.microsoft.com/office/drawing/2014/main" xmlns="" val="2163244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Центр социальной помощи семье и детям «Веста»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Отдел опеки и попечительства исполнительного комитета 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НМР РТ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2627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lvl="0" algn="l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Предупреждение нарушений прав ребенка</a:t>
                      </a:r>
                    </a:p>
                    <a:p>
                      <a:pPr lvl="0" algn="l"/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l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Предупреждение негативных сценариев развития ребенка </a:t>
                      </a:r>
                    </a:p>
                    <a:p>
                      <a:pPr lvl="0" algn="l"/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l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Просветительская работа в вопросах развития, воспитания и образования детей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35210874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6EBDF"/>
              </a:clrFrom>
              <a:clrTo>
                <a:srgbClr val="F6EBD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6512" y="-171400"/>
            <a:ext cx="1774090" cy="174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311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xmlns="" val="455970936"/>
              </p:ext>
            </p:extLst>
          </p:nvPr>
        </p:nvGraphicFramePr>
        <p:xfrm>
          <a:off x="1000100" y="1643050"/>
          <a:ext cx="7786742" cy="32947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93371">
                  <a:extLst>
                    <a:ext uri="{9D8B030D-6E8A-4147-A177-3AD203B41FA5}">
                      <a16:colId xmlns:a16="http://schemas.microsoft.com/office/drawing/2014/main" xmlns="" val="2116138719"/>
                    </a:ext>
                  </a:extLst>
                </a:gridCol>
                <a:gridCol w="3893371">
                  <a:extLst>
                    <a:ext uri="{9D8B030D-6E8A-4147-A177-3AD203B41FA5}">
                      <a16:colId xmlns:a16="http://schemas.microsoft.com/office/drawing/2014/main" xmlns="" val="216324486"/>
                    </a:ext>
                  </a:extLst>
                </a:gridCol>
              </a:tblGrid>
              <a:tr h="113610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Центр диагностики и консультирования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Специалисты поликлиники</a:t>
                      </a:r>
                    </a:p>
                    <a:p>
                      <a:pPr lvl="0"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(педиатр, невролог)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26273"/>
                  </a:ext>
                </a:extLst>
              </a:tr>
              <a:tr h="2158598">
                <a:tc>
                  <a:txBody>
                    <a:bodyPr/>
                    <a:lstStyle/>
                    <a:p>
                      <a:pPr lvl="0" algn="l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Определение образовательного маршрута</a:t>
                      </a:r>
                    </a:p>
                    <a:p>
                      <a:pPr lvl="0" algn="l"/>
                      <a:endParaRPr lang="ru-RU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l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Обмен опытом по работе с детьми раннего возраста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Предупреждение негативных сценариев развития ребенка </a:t>
                      </a:r>
                    </a:p>
                    <a:p>
                      <a:pPr lvl="0" algn="l"/>
                      <a:endParaRPr lang="ru-RU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l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Определение образовательного маршрута</a:t>
                      </a:r>
                      <a:endParaRPr lang="ru-RU" sz="1800" dirty="0" smtClean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35210874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6EBDF"/>
              </a:clrFrom>
              <a:clrTo>
                <a:srgbClr val="F6EBD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6512" y="-171400"/>
            <a:ext cx="1774090" cy="174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815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xmlns="" val="2765566262"/>
              </p:ext>
            </p:extLst>
          </p:nvPr>
        </p:nvGraphicFramePr>
        <p:xfrm>
          <a:off x="611560" y="1484784"/>
          <a:ext cx="8064897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312">
                  <a:extLst>
                    <a:ext uri="{9D8B030D-6E8A-4147-A177-3AD203B41FA5}">
                      <a16:colId xmlns:a16="http://schemas.microsoft.com/office/drawing/2014/main" xmlns="" val="2116138719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xmlns="" val="216324486"/>
                    </a:ext>
                  </a:extLst>
                </a:gridCol>
                <a:gridCol w="2736305">
                  <a:extLst>
                    <a:ext uri="{9D8B030D-6E8A-4147-A177-3AD203B41FA5}">
                      <a16:colId xmlns:a16="http://schemas.microsoft.com/office/drawing/2014/main" xmlns="" val="802965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ГАПОУ «Нижнекамский Педагогический колледж»</a:t>
                      </a:r>
                    </a:p>
                    <a:p>
                      <a:endParaRPr lang="ru-RU" dirty="0"/>
                    </a:p>
                  </a:txBody>
                  <a:tcPr marL="44893" marR="4489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Филиал Казанского инновационного университета имени В. Г. 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Тимирясова</a:t>
                      </a:r>
                      <a:endParaRPr lang="ru-RU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 marL="44893" marR="44893"/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Дефектологи дошкольного образовательного учреждения </a:t>
                      </a: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№ 63</a:t>
                      </a:r>
                    </a:p>
                    <a:p>
                      <a:endParaRPr lang="ru-RU" dirty="0"/>
                    </a:p>
                  </a:txBody>
                  <a:tcPr marL="44893" marR="44893"/>
                </a:tc>
                <a:extLst>
                  <a:ext uri="{0D108BD9-81ED-4DB2-BD59-A6C34878D82A}">
                    <a16:rowId xmlns:a16="http://schemas.microsoft.com/office/drawing/2014/main" xmlns="" val="282627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lvl="0" algn="l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Распространение опыта работы консультационного центра </a:t>
                      </a:r>
                    </a:p>
                    <a:p>
                      <a:pPr lvl="0" algn="l"/>
                      <a:endParaRPr lang="ru-RU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l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Просветительская работа в вопросах развития, воспитания и образования детей</a:t>
                      </a:r>
                      <a:endParaRPr lang="ru-RU" sz="1800" dirty="0" smtClean="0"/>
                    </a:p>
                    <a:p>
                      <a:endParaRPr lang="ru-RU" dirty="0"/>
                    </a:p>
                  </a:txBody>
                  <a:tcPr marL="44893" marR="44893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44893" marR="44893"/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Предупреждение негативных сценариев развития ребенка</a:t>
                      </a:r>
                    </a:p>
                    <a:p>
                      <a:pPr lvl="0" algn="l"/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l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Обмен опытом работы консультационного центра 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 marL="44893" marR="44893"/>
                </a:tc>
                <a:extLst>
                  <a:ext uri="{0D108BD9-81ED-4DB2-BD59-A6C34878D82A}">
                    <a16:rowId xmlns:a16="http://schemas.microsoft.com/office/drawing/2014/main" xmlns="" val="3235210874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6EBDF"/>
              </a:clrFrom>
              <a:clrTo>
                <a:srgbClr val="F6EBD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6512" y="-171400"/>
            <a:ext cx="1774090" cy="174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823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2708920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" name="Picture 2" descr="C:\Users\гузель -RAY\Desktop\Презентация проекта Шаг навстречу доу 6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30447" r="7726" b="41095"/>
          <a:stretch/>
        </p:blipFill>
        <p:spPr bwMode="auto">
          <a:xfrm>
            <a:off x="36511" y="1126621"/>
            <a:ext cx="9107489" cy="195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83768" y="117693"/>
            <a:ext cx="51845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снащение консультационного центра 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194911"/>
            <a:ext cx="856895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программно-аппаратный комплекс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«Колибри. Лого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мебель: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стеллаж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6EBDF"/>
              </a:clrFrom>
              <a:clrTo>
                <a:srgbClr val="F6EBD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80442"/>
            <a:ext cx="1701392" cy="1673487"/>
          </a:xfrm>
          <a:prstGeom prst="rect">
            <a:avLst/>
          </a:prstGeom>
        </p:spPr>
      </p:pic>
      <p:pic>
        <p:nvPicPr>
          <p:cNvPr id="7" name="Рисунок 6" descr="https://systemekb.ru/wp-content/uploads/2017/05/%D0%BA%D0%BE%D0%BB%D0%B8%D0%B1%D1%80%D0%B8-%D0%BB%D0%BE%D0%B3%D0%BE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4503" y="2694139"/>
            <a:ext cx="2822591" cy="2786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" descr="Стеллаж Сокол ШУ-40 пол.:5 2158x682x372мм венг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2013174"/>
            <a:ext cx="1571635" cy="41480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8560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577"/>
          <a:stretch/>
        </p:blipFill>
        <p:spPr>
          <a:xfrm>
            <a:off x="191677" y="0"/>
            <a:ext cx="1536414" cy="141182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57422" y="285728"/>
            <a:ext cx="51845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проекта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гузель -RAY\Desktop\Презентация проекта Шаг навстречу доу 6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30447" r="7726" b="41095"/>
          <a:stretch/>
        </p:blipFill>
        <p:spPr bwMode="auto">
          <a:xfrm>
            <a:off x="-1" y="1628800"/>
            <a:ext cx="9144001" cy="195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https://edu.tatar.ru/upload/anketas/64389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500174"/>
            <a:ext cx="1405390" cy="1856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1714480" y="1149019"/>
            <a:ext cx="3071834" cy="2623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Arial" pitchFamily="34" charset="0"/>
              </a:rPr>
              <a:t>Горшкова Э.М.</a:t>
            </a: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Arial" pitchFamily="34" charset="0"/>
              </a:rPr>
              <a:t>Руководитель консультационного центра</a:t>
            </a: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Arial" pitchFamily="34" charset="0"/>
              </a:rPr>
              <a:t>Организация образовательной, воспитательной работы центра с родителями и детьми </a:t>
            </a: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Arial" pitchFamily="34" charset="0"/>
              </a:rPr>
              <a:t>дошкольного возраста. </a:t>
            </a: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Arial" pitchFamily="34" charset="0"/>
              </a:rPr>
              <a:t>Создание режима соблюдения норм и правил техники безопасности. </a:t>
            </a: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Arial" pitchFamily="34" charset="0"/>
              </a:rPr>
              <a:t>Взаимодействие с другими организациями.</a:t>
            </a:r>
          </a:p>
          <a:p>
            <a:endParaRPr lang="ru-RU" sz="1050" dirty="0"/>
          </a:p>
        </p:txBody>
      </p:sp>
      <p:pic>
        <p:nvPicPr>
          <p:cNvPr id="10" name="Рисунок 9" descr="https://edu.tatar.ru/upload/anketas/601016.jpg"/>
          <p:cNvPicPr/>
          <p:nvPr/>
        </p:nvPicPr>
        <p:blipFill>
          <a:blip r:embed="rId5" cstate="print">
            <a:lum bright="-20000" contrast="30000"/>
          </a:blip>
          <a:srcRect/>
          <a:stretch>
            <a:fillRect/>
          </a:stretch>
        </p:blipFill>
        <p:spPr bwMode="auto">
          <a:xfrm>
            <a:off x="214281" y="3857628"/>
            <a:ext cx="1513809" cy="18056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1928793" y="4007601"/>
            <a:ext cx="264320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Дидух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Н.И.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Координатор работы центра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Консультант по вопросам соблюдения прав ребенка. </a:t>
            </a: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Методическое сопровождение специалистов центра.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2" name="Рисунок 11" descr="Светлана  Ахметова (Николаева)"/>
          <p:cNvPicPr/>
          <p:nvPr/>
        </p:nvPicPr>
        <p:blipFill>
          <a:blip r:embed="rId6" cstate="print"/>
          <a:srcRect l="5384" r="6856" b="28646"/>
          <a:stretch>
            <a:fillRect/>
          </a:stretch>
        </p:blipFill>
        <p:spPr bwMode="auto">
          <a:xfrm>
            <a:off x="5000628" y="1428736"/>
            <a:ext cx="1428760" cy="1856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6357950" y="1214422"/>
            <a:ext cx="2571768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Ахметова С.В.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Координирует работу по вопросам материально-хозяйственной деятельности. </a:t>
            </a: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Контролирует рациональное использование ресурсов.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50" dirty="0">
              <a:solidFill>
                <a:srgbClr val="002060"/>
              </a:solidFill>
            </a:endParaRPr>
          </a:p>
        </p:txBody>
      </p:sp>
      <p:pic>
        <p:nvPicPr>
          <p:cNvPr id="14" name="Рисунок 13" descr="https://edu.tatar.ru/upload/anketas/419522.jpg"/>
          <p:cNvPicPr/>
          <p:nvPr/>
        </p:nvPicPr>
        <p:blipFill>
          <a:blip r:embed="rId7" cstate="print">
            <a:lum bright="10000" contrast="10000"/>
          </a:blip>
          <a:srcRect/>
          <a:stretch>
            <a:fillRect/>
          </a:stretch>
        </p:blipFill>
        <p:spPr bwMode="auto">
          <a:xfrm>
            <a:off x="4929190" y="3857628"/>
            <a:ext cx="1366714" cy="1798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6379156" y="3760631"/>
            <a:ext cx="257176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Наумова И.П.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Консультант по вопросам психологической поддержки детей и родителей</a:t>
            </a:r>
            <a:endParaRPr lang="ru-RU" sz="14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Осуществляет диагностику эмоционально-волевой сферы. </a:t>
            </a: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Консультирует родителей по вопросам психологической поддержки детей и родителей.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658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80768" y="1844824"/>
            <a:ext cx="845674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/>
          </a:p>
          <a:p>
            <a:pPr algn="just"/>
            <a:endParaRPr lang="ru-RU" dirty="0"/>
          </a:p>
        </p:txBody>
      </p:sp>
      <p:pic>
        <p:nvPicPr>
          <p:cNvPr id="8" name="Picture 2" descr="C:\Users\гузель -RAY\Desktop\Презентация проекта Шаг навстречу доу 6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30447" r="7726" b="41095"/>
          <a:stretch/>
        </p:blipFill>
        <p:spPr bwMode="auto">
          <a:xfrm>
            <a:off x="36511" y="1124744"/>
            <a:ext cx="9107489" cy="195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0768" y="1608072"/>
            <a:ext cx="8267696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сопровождение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в консультационном центре. Выявление детей,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находящихся в зоне риска,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требующих сопровождения специалистов. Оказание помощи в решении проблем.</a:t>
            </a:r>
          </a:p>
          <a:p>
            <a:pPr algn="just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Психолого-педагогическое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Выявление детей, имеющих группу риска по нарушениям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речевого развития и эмоционально-волевой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сферы, требующих сопровождения специалистов.  Оказание помощи в решении проблем.</a:t>
            </a:r>
          </a:p>
          <a:p>
            <a:pPr algn="just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 Диагностическое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коррекционное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направления.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проблемам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психоречевого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развития.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маршрута.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 Консультативное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возможным путям решения проблем всех участников образовательного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69996" y="332656"/>
            <a:ext cx="54703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Направления деятельности консультационного центра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0697" y="-23256"/>
            <a:ext cx="1774090" cy="174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0292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гузель -RAY\Desktop\Презентация проекта Шаг навстречу доу 6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30447" r="7726" b="41095"/>
          <a:stretch/>
        </p:blipFill>
        <p:spPr bwMode="auto">
          <a:xfrm>
            <a:off x="36511" y="1124744"/>
            <a:ext cx="9107489" cy="195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477228"/>
            <a:ext cx="885698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 этап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моделирующий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(привлечение новых социальных партнеров, заключение договоров, оснащение материально-технической базы). </a:t>
            </a:r>
          </a:p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этап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– внедренческий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(апробация инновационных технологий, создание системы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взаимосотрудничества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 социальными партнерами).</a:t>
            </a:r>
          </a:p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этап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– обеспечение публичности проектной деятельности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(анализ деятельности консультационного центра по сетевому взаимодействию, выработка дальнейшей стратегии развития).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6EBDF"/>
              </a:clrFrom>
              <a:clrTo>
                <a:srgbClr val="F6EBD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774090" cy="174970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63688" y="263550"/>
            <a:ext cx="67687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 мая 2022 г. по декабрь 2022 г.) 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96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гузель -RAY\Desktop\Презентация проекта Шаг навстречу доу 6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30447" r="7726" b="41095"/>
          <a:stretch/>
        </p:blipFill>
        <p:spPr bwMode="auto">
          <a:xfrm>
            <a:off x="0" y="1560529"/>
            <a:ext cx="9107489" cy="195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6EBDF"/>
              </a:clrFrom>
              <a:clrTo>
                <a:srgbClr val="F6EBD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774090" cy="174970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774090" y="188640"/>
            <a:ext cx="73699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поддержка проекта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41511767"/>
              </p:ext>
            </p:extLst>
          </p:nvPr>
        </p:nvGraphicFramePr>
        <p:xfrm>
          <a:off x="1475656" y="773415"/>
          <a:ext cx="7416824" cy="5212080"/>
        </p:xfrm>
        <a:graphic>
          <a:graphicData uri="http://schemas.openxmlformats.org/drawingml/2006/table">
            <a:tbl>
              <a:tblPr firstRow="1" firstCol="1" bandRow="1"/>
              <a:tblGrid>
                <a:gridCol w="3207051">
                  <a:extLst>
                    <a:ext uri="{9D8B030D-6E8A-4147-A177-3AD203B41FA5}">
                      <a16:colId xmlns:a16="http://schemas.microsoft.com/office/drawing/2014/main" xmlns="" val="109095491"/>
                    </a:ext>
                  </a:extLst>
                </a:gridCol>
                <a:gridCol w="4209773">
                  <a:extLst>
                    <a:ext uri="{9D8B030D-6E8A-4147-A177-3AD203B41FA5}">
                      <a16:colId xmlns:a16="http://schemas.microsoft.com/office/drawing/2014/main" xmlns="" val="516259826"/>
                    </a:ext>
                  </a:extLst>
                </a:gridCol>
              </a:tblGrid>
              <a:tr h="24016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Этап 1. Аналитико-прогностический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41" marR="535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80785780"/>
                  </a:ext>
                </a:extLst>
              </a:tr>
              <a:tr h="72049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Размещение информации о работе консультационного центра «Шаг навстречу».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41" marR="535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Страница МБДОУ № 68 на сайте edu-tatar.ru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Социальные сети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(«</a:t>
                      </a:r>
                      <a:r>
                        <a:rPr lang="ru-RU" sz="18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ВКонтакте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41" marR="535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53036859"/>
                  </a:ext>
                </a:extLst>
              </a:tr>
              <a:tr h="24016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Этап 2. 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Деятельностный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41" marR="535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0945960"/>
                  </a:ext>
                </a:extLst>
              </a:tr>
              <a:tr h="96065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Размещение информации о текущих мероприятиях консультационного центра «Шаг навстречу».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41" marR="535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Социальные сети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(«</a:t>
                      </a:r>
                      <a:r>
                        <a:rPr lang="ru-RU" sz="18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ВКонтакте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»)</a:t>
                      </a: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41" marR="535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39102718"/>
                  </a:ext>
                </a:extLst>
              </a:tr>
              <a:tr h="48033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Размещение видео материала о работе центра.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41" marR="535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Социальные сети («</a:t>
                      </a:r>
                      <a:r>
                        <a:rPr lang="ru-RU" sz="18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ВКонтакте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»)</a:t>
                      </a: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41" marR="535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00504201"/>
                  </a:ext>
                </a:extLst>
              </a:tr>
              <a:tr h="72049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Публикации консультаций, рекомендаций для родителей и педагогов.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41" marR="535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Газета "Дошкольник НК"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41" marR="535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16193079"/>
                  </a:ext>
                </a:extLst>
              </a:tr>
              <a:tr h="24016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Этап 3. Итоговый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41" marR="535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21481801"/>
                  </a:ext>
                </a:extLst>
              </a:tr>
              <a:tr h="72049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Публикации – распространение педагогического опыта работы консультационного центра.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41" marR="535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Сборник по итогам Международной научно-практической конференции.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https://nsportal.ru/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41" marR="535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58112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0039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6EBDF"/>
              </a:clrFrom>
              <a:clrTo>
                <a:srgbClr val="F6EBD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-142900"/>
            <a:ext cx="1774090" cy="1749704"/>
          </a:xfrm>
          <a:prstGeom prst="rect">
            <a:avLst/>
          </a:prstGeom>
        </p:spPr>
      </p:pic>
      <p:pic>
        <p:nvPicPr>
          <p:cNvPr id="4" name="Picture 2" descr="C:\Users\гузель -RAY\Desktop\Презентация проекта Шаг навстречу доу 6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30447" r="7726" b="41095"/>
          <a:stretch/>
        </p:blipFill>
        <p:spPr bwMode="auto">
          <a:xfrm>
            <a:off x="0" y="1560529"/>
            <a:ext cx="9107489" cy="195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86000" y="188640"/>
            <a:ext cx="55263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проекта  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857224" y="928670"/>
          <a:ext cx="7929618" cy="5564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xmlns="" val="289041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-214338"/>
            <a:ext cx="7543800" cy="145075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 </a:t>
            </a:r>
            <a:b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5EBDF"/>
              </a:clrFrom>
              <a:clrTo>
                <a:srgbClr val="F5EBD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-142900"/>
            <a:ext cx="1774090" cy="1749704"/>
          </a:xfrm>
          <a:prstGeom prst="rect">
            <a:avLst/>
          </a:prstGeom>
        </p:spPr>
      </p:pic>
      <p:pic>
        <p:nvPicPr>
          <p:cNvPr id="5" name="Picture 2" descr="C:\Users\гузель -RAY\Desktop\Презентация проекта Шаг навстречу доу 6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30447" r="7726" b="41095"/>
          <a:stretch/>
        </p:blipFill>
        <p:spPr bwMode="auto">
          <a:xfrm>
            <a:off x="1015" y="1560529"/>
            <a:ext cx="9107489" cy="195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348" y="928670"/>
            <a:ext cx="8286808" cy="4929222"/>
          </a:xfrm>
        </p:spPr>
        <p:txBody>
          <a:bodyPr>
            <a:normAutofit lnSpcReduction="10000"/>
          </a:bodyPr>
          <a:lstStyle/>
          <a:p>
            <a:pPr lvl="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В ходе реализации проекта планируем:</a:t>
            </a:r>
          </a:p>
          <a:p>
            <a:pPr lvl="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Wingdings" pitchFamily="2" charset="2"/>
              <a:buChar char="Ø"/>
            </a:pP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привлечь 150 </a:t>
            </a:r>
            <a:r>
              <a:rPr lang="ru-RU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благополучателей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Wingdings" pitchFamily="2" charset="2"/>
              <a:buChar char="Ø"/>
            </a:pP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расширить сетевое взаимодействие за счет привлечения четырех новых социальных партнеров:</a:t>
            </a:r>
          </a:p>
          <a:p>
            <a:pPr lvl="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None/>
            </a:pP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дефектологов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дошкольного образовательного 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учреждения № 63, специалистов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поликлиники (педиатр, невролог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центра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социальной помощи семье и детям «Веста», отдел опеки и 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попечительства исполнительного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комитета Нижнекамского муниципального района Республики 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Татарстан;</a:t>
            </a:r>
          </a:p>
          <a:p>
            <a:pPr lvl="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None/>
            </a:pPr>
            <a:endParaRPr lang="ru-RU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Wingdings" pitchFamily="2" charset="2"/>
              <a:buChar char="Ø"/>
            </a:pP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достичь 100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 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удовлетворенности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потребностей  всех участников 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проекта.</a:t>
            </a:r>
            <a:endParaRPr lang="ru-RU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315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гузель -RAY\Desktop\Презентация проекта Шаг навстречу доу 6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30447" r="7726" b="41095"/>
          <a:stretch/>
        </p:blipFill>
        <p:spPr bwMode="auto">
          <a:xfrm>
            <a:off x="0" y="1560529"/>
            <a:ext cx="9107489" cy="195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6EBDF"/>
              </a:clrFrom>
              <a:clrTo>
                <a:srgbClr val="F6EBD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774090" cy="1749704"/>
          </a:xfrm>
          <a:prstGeom prst="rect">
            <a:avLst/>
          </a:prstGeom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45060164"/>
              </p:ext>
            </p:extLst>
          </p:nvPr>
        </p:nvGraphicFramePr>
        <p:xfrm>
          <a:off x="1691680" y="1412776"/>
          <a:ext cx="6496150" cy="488983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5200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411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3042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045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846897">
                <a:tc>
                  <a:txBody>
                    <a:bodyPr/>
                    <a:lstStyle/>
                    <a:p>
                      <a:pPr indent="901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№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0491" marR="20491" marT="0" marB="0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Наименование показателя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0491" marR="20491" marT="0" marB="0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/>
                        <a:t>Единица измерения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0491" marR="20491" marT="0" marB="0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Значение</a:t>
                      </a:r>
                    </a:p>
                    <a:p>
                      <a:pPr indent="901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dirty="0"/>
                        <a:t>Показателя за 2022 г</a:t>
                      </a:r>
                      <a:r>
                        <a:rPr lang="ru-RU" sz="1200" spc="-20" dirty="0" smtClean="0"/>
                        <a:t>.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0491" marR="20491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48122">
                <a:tc>
                  <a:txBody>
                    <a:bodyPr/>
                    <a:lstStyle/>
                    <a:p>
                      <a:pPr indent="901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1. 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0491" marR="20491" marT="0" marB="0"/>
                </a:tc>
                <a:tc>
                  <a:txBody>
                    <a:bodyPr/>
                    <a:lstStyle/>
                    <a:p>
                      <a:pPr indent="9017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Доступность получения методической, психолого-педагогической, диагностической и консультативной помощи для родителей (законных представителей) детей в возрасте от 2 месяцев до З лет, обратившихся за получением помощи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0491" marR="20491" marT="0" marB="0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/>
                        <a:t>проценты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0491" marR="20491" marT="0" marB="0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/>
                        <a:t>100%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0491" marR="20491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48122">
                <a:tc>
                  <a:txBody>
                    <a:bodyPr/>
                    <a:lstStyle/>
                    <a:p>
                      <a:pPr indent="901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2.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0491" marR="20491" marT="0" marB="0"/>
                </a:tc>
                <a:tc>
                  <a:txBody>
                    <a:bodyPr/>
                    <a:lstStyle/>
                    <a:p>
                      <a:pPr indent="9017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Доступность получения методической, психолого-педагогической, диагностической и консультативной помощи для родителей (законных представителей)детей в возрасте от З до 7 лет, обратившихся за получением помощи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0491" marR="20491" marT="0" marB="0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/>
                        <a:t>проценты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0491" marR="20491" marT="0" marB="0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/>
                        <a:t>100%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0491" marR="20491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85869">
                <a:tc>
                  <a:txBody>
                    <a:bodyPr/>
                    <a:lstStyle/>
                    <a:p>
                      <a:pPr indent="901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3.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0491" marR="20491" marT="0" marB="0"/>
                </a:tc>
                <a:tc>
                  <a:txBody>
                    <a:bodyPr/>
                    <a:lstStyle/>
                    <a:p>
                      <a:pPr indent="9017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Доля образовательных организаций, осуществляющих образовательную деятельность по образовательным программам дошкольного образования, имеющих консультационные центры, предоставляющие психолого-педагогическую, методическую и консультативную помощь родителям (законным представителям) детей дошкольного возраста, в общем числе образовательных организаций, осуществляющих образовательную деятельность по образовательным программам дошкольного образования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0491" marR="20491" marT="0" marB="0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/>
                        <a:t>проценты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0491" marR="20491" marT="0" marB="0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/>
                        <a:t>10%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0491" marR="20491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2286000" y="188640"/>
            <a:ext cx="55263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проекта  </a:t>
            </a:r>
          </a:p>
        </p:txBody>
      </p:sp>
    </p:spTree>
    <p:extLst>
      <p:ext uri="{BB962C8B-B14F-4D97-AF65-F5344CB8AC3E}">
        <p14:creationId xmlns:p14="http://schemas.microsoft.com/office/powerpoint/2010/main" xmlns="" val="73416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гузель -RAY\Desktop\Презентация проекта Шаг навстречу доу 6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30447" r="7726" b="41095"/>
          <a:stretch/>
        </p:blipFill>
        <p:spPr bwMode="auto">
          <a:xfrm>
            <a:off x="0" y="1560529"/>
            <a:ext cx="9107489" cy="195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6EBDF"/>
              </a:clrFrom>
              <a:clrTo>
                <a:srgbClr val="F6EBD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774090" cy="174970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286000" y="188640"/>
            <a:ext cx="55263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Возможные риски и пути их преодоления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87045" y="1237070"/>
            <a:ext cx="8136904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Кадровый дефицит, болезнь, увольнение специалистов. </a:t>
            </a:r>
          </a:p>
          <a:p>
            <a:pPr algn="just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преодоления: кадровая замена, изменение сроков мероприятий, формирование системы непрерывного образования участников образовательного процесса.</a:t>
            </a:r>
          </a:p>
          <a:p>
            <a:pPr algn="just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Слабая мотивация участников проекта.</a:t>
            </a:r>
          </a:p>
          <a:p>
            <a:pPr algn="just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коррекции: внедрение дополнительных форм стимуляции и поощрения, распространения рекламной продукции через СМИ и привлечения волонтеров.</a:t>
            </a:r>
          </a:p>
          <a:p>
            <a:pPr algn="just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Отсутствие условий в проведении какого-либо запланированного мероприятия.</a:t>
            </a:r>
          </a:p>
          <a:p>
            <a:pPr algn="just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коррекции: проведение иного мероприятия, способствующего достижению намеченных целей и реализации поставленных задач.</a:t>
            </a:r>
          </a:p>
          <a:p>
            <a:pPr algn="just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Недостаточное технического обеспечения.</a:t>
            </a:r>
          </a:p>
          <a:p>
            <a:pPr algn="just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коррекции: приобретение необходимых (лицензионных) методических пособий и оборудования.</a:t>
            </a:r>
          </a:p>
          <a:p>
            <a:pPr algn="just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Не доведение до получателей услуг информации об их возможности обращаться за получением услуги.</a:t>
            </a:r>
          </a:p>
          <a:p>
            <a:pPr algn="just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Пути коррекции: широкое информирование потенциальных получателей услуг с использованием различных информационных каналов, подготовка разъяснительных материалов.</a:t>
            </a:r>
          </a:p>
          <a:p>
            <a:pPr algn="just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Нежелание (недоверие) родителей обращаться за консультативной помощью.</a:t>
            </a:r>
          </a:p>
          <a:p>
            <a:pPr algn="just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коррекции: размещение на сайте учреждения отзывов о работе специалистов консультационного пункта.</a:t>
            </a:r>
          </a:p>
          <a:p>
            <a:pPr algn="just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Недостаточное финансирование.</a:t>
            </a:r>
          </a:p>
          <a:p>
            <a:pPr algn="just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коррекции: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грантовая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поддержка на осуществление мероприятий проекта.</a:t>
            </a:r>
          </a:p>
        </p:txBody>
      </p:sp>
    </p:spTree>
    <p:extLst>
      <p:ext uri="{BB962C8B-B14F-4D97-AF65-F5344CB8AC3E}">
        <p14:creationId xmlns:p14="http://schemas.microsoft.com/office/powerpoint/2010/main" xmlns="" val="77149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577"/>
          <a:stretch/>
        </p:blipFill>
        <p:spPr>
          <a:xfrm>
            <a:off x="191677" y="0"/>
            <a:ext cx="1536414" cy="141182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57422" y="285728"/>
            <a:ext cx="51845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проекта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гузель -RAY\Desktop\Презентация проекта Шаг навстречу доу 6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30447" r="7726" b="41095"/>
          <a:stretch/>
        </p:blipFill>
        <p:spPr bwMode="auto">
          <a:xfrm>
            <a:off x="-1" y="1628800"/>
            <a:ext cx="9144001" cy="195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 descr="https://edu.tatar.ru/upload/anketas/419519.jpg"/>
          <p:cNvPicPr/>
          <p:nvPr/>
        </p:nvPicPr>
        <p:blipFill>
          <a:blip r:embed="rId4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513328" y="1323041"/>
            <a:ext cx="1515239" cy="18451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2086711" y="1229944"/>
            <a:ext cx="262930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Медведева А.М.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Консультант по коррекции речевого развития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Ответственный за работу с детьми с особыми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образовательными потребностями. </a:t>
            </a: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Осуществляет диагностику речевого развития. </a:t>
            </a:r>
          </a:p>
        </p:txBody>
      </p:sp>
      <p:pic>
        <p:nvPicPr>
          <p:cNvPr id="18" name="Рисунок 17" descr="https://edu.tatar.ru/upload/anketas/41938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1229944"/>
            <a:ext cx="1643074" cy="20561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TextBox 18"/>
          <p:cNvSpPr txBox="1"/>
          <p:nvPr/>
        </p:nvSpPr>
        <p:spPr>
          <a:xfrm>
            <a:off x="6429388" y="1118218"/>
            <a:ext cx="26071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Ляпустина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О.С.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Консультант по коррекции речевого развития</a:t>
            </a:r>
            <a:endParaRPr lang="ru-RU" sz="14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Ответственный за работу с </a:t>
            </a: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детьми с особыми</a:t>
            </a: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образовательными потребностями. </a:t>
            </a: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Осуществляет диагностику речевого развития. </a:t>
            </a:r>
          </a:p>
          <a:p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2086712" y="3714752"/>
            <a:ext cx="24852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Хайруллина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Р.М.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Консультант по коррекции речевого развития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Ответственный за работу с детьми с особыми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образовательными потребностями. </a:t>
            </a: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Осуществляет диагностику речевого развития.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00826" y="3714752"/>
            <a:ext cx="25356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Дютина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М.Г.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Консультант по коррекции речевого развития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Ответственный за работу с детьми с особыми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образовательными потребностями. </a:t>
            </a: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Осуществляет диагностику речевого развития. </a:t>
            </a:r>
          </a:p>
          <a:p>
            <a:endParaRPr lang="ru-RU" dirty="0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34" y="3714752"/>
            <a:ext cx="1586678" cy="2115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 descr="https://sun9-56.userapi.com/impf/c849236/v849236367/9862a/RiN6fiDKyUY.jpg?size=2560x1709&amp;quality=96&amp;sign=b9fdc719d5cfce665210331ad2715577&amp;type=album"/>
          <p:cNvPicPr>
            <a:picLocks noChangeAspect="1" noChangeArrowheads="1"/>
          </p:cNvPicPr>
          <p:nvPr/>
        </p:nvPicPr>
        <p:blipFill>
          <a:blip r:embed="rId7" cstate="print"/>
          <a:srcRect l="49728" t="2133" r="35324" b="73342"/>
          <a:stretch>
            <a:fillRect/>
          </a:stretch>
        </p:blipFill>
        <p:spPr bwMode="auto">
          <a:xfrm>
            <a:off x="4786314" y="3776872"/>
            <a:ext cx="1714512" cy="19381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2658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577"/>
          <a:stretch/>
        </p:blipFill>
        <p:spPr>
          <a:xfrm>
            <a:off x="191677" y="0"/>
            <a:ext cx="1536414" cy="141182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57422" y="285728"/>
            <a:ext cx="51845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проекта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гузель -RAY\Desktop\Презентация проекта Шаг навстречу доу 6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30447" r="7726" b="41095"/>
          <a:stretch/>
        </p:blipFill>
        <p:spPr bwMode="auto">
          <a:xfrm>
            <a:off x="-1" y="1628800"/>
            <a:ext cx="9144001" cy="195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https://edu.tatar.ru/upload/anketas/556349.jpg"/>
          <p:cNvPicPr/>
          <p:nvPr/>
        </p:nvPicPr>
        <p:blipFill>
          <a:blip r:embed="rId4" cstate="print">
            <a:lum bright="10000" contrast="20000"/>
          </a:blip>
          <a:srcRect/>
          <a:stretch>
            <a:fillRect/>
          </a:stretch>
        </p:blipFill>
        <p:spPr bwMode="auto">
          <a:xfrm>
            <a:off x="2782792" y="997998"/>
            <a:ext cx="1573346" cy="19652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4714844" y="857256"/>
            <a:ext cx="32415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Охотникова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А.З.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Консультант по вопросам развития детей </a:t>
            </a:r>
            <a:endParaRPr lang="ru-RU" sz="14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раннего и дошкольного возраста,</a:t>
            </a:r>
            <a:endParaRPr lang="ru-RU" sz="14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Ответственный за работу с детьми</a:t>
            </a: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 особыми  образовательными потребностями. </a:t>
            </a: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Консультирует родителей по вопросам развития детей раннего и дошкольного возраста.</a:t>
            </a:r>
            <a:endParaRPr lang="ru-RU" sz="14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 descr="https://sun9-28.userapi.com/impg/4eI7jDDcwvWAC-ZhfnL0onIV9eCo1KEwJxQTjg/Y9QjDjRpWaI.jpg?size=2160x2160&amp;quality=96&amp;sign=9461db1d75acb074230ebead77cca7d1&amp;type=album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3625162"/>
            <a:ext cx="1728191" cy="17921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6072166" y="3857628"/>
            <a:ext cx="307183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Хакимова А.М.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Консультант по вопросам лечебно-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оздоровительной работы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Консультирует родителей по вопросам </a:t>
            </a: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лечебно-оздоровительной работы.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1769878" y="3195247"/>
            <a:ext cx="2643206" cy="2316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Трофимова Е.В.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Руководитель Пресс-службы Центра,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Ответственный </a:t>
            </a:r>
            <a:r>
              <a:rPr lang="ru-RU" sz="1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содержание сайта, функционирование фото и видеоархива.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5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2" name="Рисунок 11" descr="https://sun9-44.userapi.com/impf/c852036/v852036819/15f915/_FcZ-zbHUUc.jpg?size=814x1081&amp;quality=96&amp;sign=2fe606dc8d5ea63e1ea7cc6299075f77&amp;type=album"/>
          <p:cNvPicPr/>
          <p:nvPr/>
        </p:nvPicPr>
        <p:blipFill>
          <a:blip r:embed="rId6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251612" y="3488438"/>
            <a:ext cx="1536365" cy="1928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22658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165205"/>
            <a:ext cx="51845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гузель -RAY\Desktop\Презентация проекта Шаг навстречу доу 6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30447" r="7726" b="41095"/>
          <a:stretch/>
        </p:blipFill>
        <p:spPr bwMode="auto">
          <a:xfrm>
            <a:off x="-19581" y="1427860"/>
            <a:ext cx="9144001" cy="195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57158" y="928670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577"/>
          <a:stretch/>
        </p:blipFill>
        <p:spPr>
          <a:xfrm>
            <a:off x="56445" y="34232"/>
            <a:ext cx="1516613" cy="1393628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48133954"/>
              </p:ext>
            </p:extLst>
          </p:nvPr>
        </p:nvGraphicFramePr>
        <p:xfrm>
          <a:off x="1259631" y="940130"/>
          <a:ext cx="7603363" cy="5139265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3699012">
                  <a:extLst>
                    <a:ext uri="{9D8B030D-6E8A-4147-A177-3AD203B41FA5}">
                      <a16:colId xmlns:a16="http://schemas.microsoft.com/office/drawing/2014/main" xmlns="" val="1696016621"/>
                    </a:ext>
                  </a:extLst>
                </a:gridCol>
                <a:gridCol w="1337246">
                  <a:extLst>
                    <a:ext uri="{9D8B030D-6E8A-4147-A177-3AD203B41FA5}">
                      <a16:colId xmlns:a16="http://schemas.microsoft.com/office/drawing/2014/main" xmlns="" val="1131008315"/>
                    </a:ext>
                  </a:extLst>
                </a:gridCol>
                <a:gridCol w="1337246">
                  <a:extLst>
                    <a:ext uri="{9D8B030D-6E8A-4147-A177-3AD203B41FA5}">
                      <a16:colId xmlns:a16="http://schemas.microsoft.com/office/drawing/2014/main" xmlns="" val="3899410543"/>
                    </a:ext>
                  </a:extLst>
                </a:gridCol>
                <a:gridCol w="1229859">
                  <a:extLst>
                    <a:ext uri="{9D8B030D-6E8A-4147-A177-3AD203B41FA5}">
                      <a16:colId xmlns:a16="http://schemas.microsoft.com/office/drawing/2014/main" xmlns="" val="1553072702"/>
                    </a:ext>
                  </a:extLst>
                </a:gridCol>
              </a:tblGrid>
              <a:tr h="7556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094652598"/>
                  </a:ext>
                </a:extLst>
              </a:tr>
              <a:tr h="1133549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замещающих семей в районе (приёмных, опекунских)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246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222</a:t>
                      </a:r>
                      <a:endParaRPr lang="ru-RU" sz="22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221</a:t>
                      </a:r>
                      <a:endParaRPr lang="ru-RU" sz="22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22190914"/>
                  </a:ext>
                </a:extLst>
              </a:tr>
              <a:tr h="377850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них воспитывается </a:t>
                      </a:r>
                      <a:r>
                        <a:rPr lang="ru-RU" sz="2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детей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324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294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285</a:t>
                      </a:r>
                      <a:endParaRPr lang="ru-RU" sz="22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94659241"/>
                  </a:ext>
                </a:extLst>
              </a:tr>
              <a:tr h="1445908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</a:t>
                      </a: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семей, состоящих на межведомственном учете, находящихся в социально-опасном положении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43591278"/>
                  </a:ext>
                </a:extLst>
              </a:tr>
              <a:tr h="755699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них воспитывается детей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211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222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045806446"/>
                  </a:ext>
                </a:extLst>
              </a:tr>
              <a:tr h="377850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 от 0-7 лет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endParaRPr lang="ru-RU" sz="22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22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119411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22658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7824" y="363700"/>
            <a:ext cx="46408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проблемы 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2708920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" name="Picture 2" descr="C:\Users\гузель -RAY\Desktop\Презентация проекта Шаг навстречу доу 6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30447" r="7726" b="41095"/>
          <a:stretch/>
        </p:blipFill>
        <p:spPr bwMode="auto">
          <a:xfrm>
            <a:off x="35496" y="1628800"/>
            <a:ext cx="9107489" cy="195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187624" y="1268760"/>
            <a:ext cx="7704856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трудности, возникающие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родителей при воспитании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острая потребность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помощи специалистов различного уровня по вопросам: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 детей, их всестороннего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потребность в реализации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индивидуального подхода в воспитании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низкая доступность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социальных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потребность в поддержке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опекунских и приёмных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недостаточная поддержка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особыми образовательными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потребностями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недостаточная социальная поддержка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несовершеннолетних родителей с детьми дошкольного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потребность в социальной помощи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семьям, находящимся в трудной жизненной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ситуации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Решению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этих проблем будет способствовать наш проект.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6EBDF"/>
              </a:clrFrom>
              <a:clrTo>
                <a:srgbClr val="F6EBD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236" t="3270" b="6617"/>
          <a:stretch/>
        </p:blipFill>
        <p:spPr>
          <a:xfrm>
            <a:off x="0" y="-99392"/>
            <a:ext cx="1942538" cy="185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5714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577"/>
          <a:stretch/>
        </p:blipFill>
        <p:spPr>
          <a:xfrm>
            <a:off x="191677" y="1"/>
            <a:ext cx="995947" cy="91518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39752" y="-28740"/>
            <a:ext cx="51845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Краткое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проекта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гузель -RAY\Desktop\Презентация проекта Шаг навстречу доу 6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30447" r="7726" b="41095"/>
          <a:stretch/>
        </p:blipFill>
        <p:spPr bwMode="auto">
          <a:xfrm>
            <a:off x="-19581" y="1427860"/>
            <a:ext cx="9144001" cy="195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57158" y="928670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1677" y="514193"/>
            <a:ext cx="895504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Проект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«Шаг навстречу» это комплекс мероприятий, направленный на реализацию сетевой модели организации услуг по оказанию психолого-педагогической, методической, диагностической и консультационной помощи родителям детей дошкольного возраста, в первую очередь от 0 до 3-х лет, преимущественно не посещающих дошкольные образовательные организации, с использованием метода диагностики ситуации в семье, условий развития ребенка и методического сопровождения для предупреждения негативных сценариев развития ребенка 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С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2017 года в дошкольном учреждении функционирует консультационный центр, в котором получили помощь около 300 семей. Организована совместная деятельность нашего дошкольного учреждения с социальными партнёрами: Центром диагностики и консультирования, Нижнекамским педагогическим колледжем и Казанским инновационным университетом им.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Тимирясова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учреждениями здравоохранения. Эта деятельность направлена на обеспечение возможности освоения детьми с нарушениями речи образовательной программы с использованием ресурсов организаций - партнеров. У каждого участника сетевой формы взаимодействия своя очень важная социальная функция.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Для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выявления семей, находящихся в зоне риска, информационно-просветительской поддержки, консультирования по вопросам прав ребёнка и определения образовательного маршрута нами планируется привлечь новых партнеров социального пространства Нижнекамского муниципального района Республики Татарстан: центр социальной помощи семье и детям «Веста», отдел опеки и попечительства, педагогов консультационных центров города.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Реализация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будет ориентирована на оказание комплексной психолого-педагогической, методической, диагностической коррекционной и информационно-просветительской поддержки, направлена на: создание условий для повышения родительской компетенции, расширение охвата дошкольным образованием, реализацию особого подхода в воспитании детей; повышение доступности и качества социальных услуг для семей с детьми дошкольного возраста; поддержку опекунских и приёмных семей воспитывающих дошкольников, детей с особыми образовательными потребностями; усиление социальной поддержки несовершеннолетних родителей с детьми дошкольного возраста; усиление социальной помощи семьям с детьми дошкольного возраста, находящимся в трудной жизненной ситуации.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грантовой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поддержке мы сможем усовершенствовать развивающую предметно-пространственную среду за счет введения элементов, обеспечивающих возможность общения, совместной деятельности детей и взрослых, а также расширить сетевое взаимодействие.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065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577"/>
          <a:stretch/>
        </p:blipFill>
        <p:spPr>
          <a:xfrm>
            <a:off x="191677" y="0"/>
            <a:ext cx="1536414" cy="141182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57422" y="214290"/>
            <a:ext cx="51845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гузель -RAY\Desktop\Презентация проекта Шаг навстречу доу 6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30447" r="7726" b="41095"/>
          <a:stretch/>
        </p:blipFill>
        <p:spPr bwMode="auto">
          <a:xfrm>
            <a:off x="-1" y="1628800"/>
            <a:ext cx="9144001" cy="195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28596" y="714356"/>
            <a:ext cx="842493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Гипотеза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проекта строится на предположении о том, что процесс психолого-педагогического сопровождения семьи в условиях консультационного центра будет эффективным, если: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установить сетевое взаимодействие с социальными партнерами по оказанию психолого-педагогической, методической, диагностической и консультационной помощи родителям (законным представителям) детей дошкольного возраста, в первую очередь от 0 до 3-х лет, преимущественно не посещающих дошкольные образовательные организации, с использованием метода диагностики ситуации в семье, условий развития ребенка и методического сопровождения для предупреждения негативных сценариев развития ребенка;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установить партнерские отношения с семьями воспитанников, объединить усилия для развития и воспитания детей, создать атмосферу общности интересов;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формировать и развивать педагогическую компетентность родителей, поддержать их уверенность в собственных педагогических возможностях;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оснастить материально-техническую базу  консультационного центра.</a:t>
            </a:r>
          </a:p>
          <a:p>
            <a:pPr algn="just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422658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гузель -RAY\Desktop\Презентация проекта Шаг навстречу доу 6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30447" r="7726" b="41095"/>
          <a:stretch/>
        </p:blipFill>
        <p:spPr bwMode="auto">
          <a:xfrm>
            <a:off x="0" y="1560529"/>
            <a:ext cx="9107489" cy="195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536414" cy="1511215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t="2664" r="20441"/>
          <a:stretch>
            <a:fillRect/>
          </a:stretch>
        </p:blipFill>
        <p:spPr bwMode="auto">
          <a:xfrm>
            <a:off x="285720" y="3571876"/>
            <a:ext cx="4104456" cy="26311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14612" y="785794"/>
            <a:ext cx="3764914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1" descr="D:\рабочий стол\4-5 лет\20220316_0857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7752" y="3616523"/>
            <a:ext cx="3929090" cy="24556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1785918" y="142852"/>
            <a:ext cx="65524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консультационного центра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379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1789</TotalTime>
  <Words>2140</Words>
  <Application>Microsoft Office PowerPoint</Application>
  <PresentationFormat>Экран (4:3)</PresentationFormat>
  <Paragraphs>271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Ретро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Сетевое взаимодействие с социальными партнерами 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Ожидаемые результаты  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Документы</cp:lastModifiedBy>
  <cp:revision>162</cp:revision>
  <cp:lastPrinted>2021-10-18T09:53:02Z</cp:lastPrinted>
  <dcterms:created xsi:type="dcterms:W3CDTF">2021-10-16T18:06:41Z</dcterms:created>
  <dcterms:modified xsi:type="dcterms:W3CDTF">2022-07-31T11:23:39Z</dcterms:modified>
</cp:coreProperties>
</file>